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8" r:id="rId2"/>
    <p:sldId id="259" r:id="rId3"/>
    <p:sldId id="261" r:id="rId4"/>
  </p:sldIdLst>
  <p:sldSz cx="12801600" cy="9601200" type="A3"/>
  <p:notesSz cx="6797675" cy="9926638"/>
  <p:defaultTextStyle>
    <a:defPPr>
      <a:defRPr lang="en-US"/>
    </a:defPPr>
    <a:lvl1pPr marL="0" algn="l" defTabSz="457117" rtl="0" eaLnBrk="1" latinLnBrk="0" hangingPunct="1">
      <a:defRPr sz="1800" kern="1200">
        <a:solidFill>
          <a:schemeClr val="tx1"/>
        </a:solidFill>
        <a:latin typeface="+mn-lt"/>
        <a:ea typeface="+mn-ea"/>
        <a:cs typeface="+mn-cs"/>
      </a:defRPr>
    </a:lvl1pPr>
    <a:lvl2pPr marL="457117" algn="l" defTabSz="457117" rtl="0" eaLnBrk="1" latinLnBrk="0" hangingPunct="1">
      <a:defRPr sz="1800" kern="1200">
        <a:solidFill>
          <a:schemeClr val="tx1"/>
        </a:solidFill>
        <a:latin typeface="+mn-lt"/>
        <a:ea typeface="+mn-ea"/>
        <a:cs typeface="+mn-cs"/>
      </a:defRPr>
    </a:lvl2pPr>
    <a:lvl3pPr marL="914235" algn="l" defTabSz="457117" rtl="0" eaLnBrk="1" latinLnBrk="0" hangingPunct="1">
      <a:defRPr sz="1800" kern="1200">
        <a:solidFill>
          <a:schemeClr val="tx1"/>
        </a:solidFill>
        <a:latin typeface="+mn-lt"/>
        <a:ea typeface="+mn-ea"/>
        <a:cs typeface="+mn-cs"/>
      </a:defRPr>
    </a:lvl3pPr>
    <a:lvl4pPr marL="1371352" algn="l" defTabSz="457117" rtl="0" eaLnBrk="1" latinLnBrk="0" hangingPunct="1">
      <a:defRPr sz="1800" kern="1200">
        <a:solidFill>
          <a:schemeClr val="tx1"/>
        </a:solidFill>
        <a:latin typeface="+mn-lt"/>
        <a:ea typeface="+mn-ea"/>
        <a:cs typeface="+mn-cs"/>
      </a:defRPr>
    </a:lvl4pPr>
    <a:lvl5pPr marL="1828470" algn="l" defTabSz="457117" rtl="0" eaLnBrk="1" latinLnBrk="0" hangingPunct="1">
      <a:defRPr sz="1800" kern="1200">
        <a:solidFill>
          <a:schemeClr val="tx1"/>
        </a:solidFill>
        <a:latin typeface="+mn-lt"/>
        <a:ea typeface="+mn-ea"/>
        <a:cs typeface="+mn-cs"/>
      </a:defRPr>
    </a:lvl5pPr>
    <a:lvl6pPr marL="2285587" algn="l" defTabSz="457117" rtl="0" eaLnBrk="1" latinLnBrk="0" hangingPunct="1">
      <a:defRPr sz="1800" kern="1200">
        <a:solidFill>
          <a:schemeClr val="tx1"/>
        </a:solidFill>
        <a:latin typeface="+mn-lt"/>
        <a:ea typeface="+mn-ea"/>
        <a:cs typeface="+mn-cs"/>
      </a:defRPr>
    </a:lvl6pPr>
    <a:lvl7pPr marL="2742705" algn="l" defTabSz="457117" rtl="0" eaLnBrk="1" latinLnBrk="0" hangingPunct="1">
      <a:defRPr sz="1800" kern="1200">
        <a:solidFill>
          <a:schemeClr val="tx1"/>
        </a:solidFill>
        <a:latin typeface="+mn-lt"/>
        <a:ea typeface="+mn-ea"/>
        <a:cs typeface="+mn-cs"/>
      </a:defRPr>
    </a:lvl7pPr>
    <a:lvl8pPr marL="3199822" algn="l" defTabSz="457117" rtl="0" eaLnBrk="1" latinLnBrk="0" hangingPunct="1">
      <a:defRPr sz="1800" kern="1200">
        <a:solidFill>
          <a:schemeClr val="tx1"/>
        </a:solidFill>
        <a:latin typeface="+mn-lt"/>
        <a:ea typeface="+mn-ea"/>
        <a:cs typeface="+mn-cs"/>
      </a:defRPr>
    </a:lvl8pPr>
    <a:lvl9pPr marL="3656940" algn="l" defTabSz="457117"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FF"/>
    <a:srgbClr val="FF9900"/>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2685622-190D-44AD-8413-5EA2D340B1B1}" v="140" dt="2022-09-26T19:35:55.539"/>
    <p1510:client id="{7930D042-9F8B-8936-57DD-15C6B41382A0}" v="1039" dt="2022-09-29T11:07:45.79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848" autoAdjust="0"/>
    <p:restoredTop sz="94660"/>
  </p:normalViewPr>
  <p:slideViewPr>
    <p:cSldViewPr snapToGrid="0">
      <p:cViewPr varScale="1">
        <p:scale>
          <a:sx n="83" d="100"/>
          <a:sy n="83" d="100"/>
        </p:scale>
        <p:origin x="1692"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10" Type="http://schemas.microsoft.com/office/2015/10/relationships/revisionInfo" Target="revisionInfo.xml"/><Relationship Id="rId4" Type="http://schemas.openxmlformats.org/officeDocument/2006/relationships/slide" Target="slides/slide3.xml"/><Relationship Id="rId9"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Umpleby [ Wheatley Hill Community Primary School ]" userId="S::j.umpleby147@whprimary.com::61b50b14-d6fd-4191-a779-d29fd2aa32ab" providerId="AD" clId="Web-{7930D042-9F8B-8936-57DD-15C6B41382A0}"/>
    <pc:docChg chg="modSld">
      <pc:chgData name="J.Umpleby [ Wheatley Hill Community Primary School ]" userId="S::j.umpleby147@whprimary.com::61b50b14-d6fd-4191-a779-d29fd2aa32ab" providerId="AD" clId="Web-{7930D042-9F8B-8936-57DD-15C6B41382A0}" dt="2022-09-29T11:07:38.588" v="1021"/>
      <pc:docMkLst>
        <pc:docMk/>
      </pc:docMkLst>
      <pc:sldChg chg="modSp">
        <pc:chgData name="J.Umpleby [ Wheatley Hill Community Primary School ]" userId="S::j.umpleby147@whprimary.com::61b50b14-d6fd-4191-a779-d29fd2aa32ab" providerId="AD" clId="Web-{7930D042-9F8B-8936-57DD-15C6B41382A0}" dt="2022-09-29T11:07:38.588" v="1021"/>
        <pc:sldMkLst>
          <pc:docMk/>
          <pc:sldMk cId="3639983673" sldId="259"/>
        </pc:sldMkLst>
        <pc:graphicFrameChg chg="mod modGraphic">
          <ac:chgData name="J.Umpleby [ Wheatley Hill Community Primary School ]" userId="S::j.umpleby147@whprimary.com::61b50b14-d6fd-4191-a779-d29fd2aa32ab" providerId="AD" clId="Web-{7930D042-9F8B-8936-57DD-15C6B41382A0}" dt="2022-09-29T11:07:38.588" v="1021"/>
          <ac:graphicFrameMkLst>
            <pc:docMk/>
            <pc:sldMk cId="3639983673" sldId="259"/>
            <ac:graphicFrameMk id="8" creationId="{00000000-0000-0000-0000-000000000000}"/>
          </ac:graphicFrameMkLst>
        </pc:graphicFrameChg>
      </pc:sldChg>
      <pc:sldChg chg="modSp">
        <pc:chgData name="J.Umpleby [ Wheatley Hill Community Primary School ]" userId="S::j.umpleby147@whprimary.com::61b50b14-d6fd-4191-a779-d29fd2aa32ab" providerId="AD" clId="Web-{7930D042-9F8B-8936-57DD-15C6B41382A0}" dt="2022-09-29T10:41:08.521" v="35"/>
        <pc:sldMkLst>
          <pc:docMk/>
          <pc:sldMk cId="3621480446" sldId="260"/>
        </pc:sldMkLst>
        <pc:graphicFrameChg chg="mod modGraphic">
          <ac:chgData name="J.Umpleby [ Wheatley Hill Community Primary School ]" userId="S::j.umpleby147@whprimary.com::61b50b14-d6fd-4191-a779-d29fd2aa32ab" providerId="AD" clId="Web-{7930D042-9F8B-8936-57DD-15C6B41382A0}" dt="2022-09-29T10:41:08.521" v="35"/>
          <ac:graphicFrameMkLst>
            <pc:docMk/>
            <pc:sldMk cId="3621480446" sldId="260"/>
            <ac:graphicFrameMk id="9" creationId="{00000000-0000-0000-0000-000000000000}"/>
          </ac:graphicFrameMkLst>
        </pc:graphicFrameChg>
      </pc:sldChg>
    </pc:docChg>
  </pc:docChgLst>
  <pc:docChgLst>
    <pc:chgData name="J.Umpleby [ Wheatley Hill Community Primary School ]" userId="S::j.umpleby147@whprimary.com::61b50b14-d6fd-4191-a779-d29fd2aa32ab" providerId="AD" clId="Web-{62685622-190D-44AD-8413-5EA2D340B1B1}"/>
    <pc:docChg chg="modSld">
      <pc:chgData name="J.Umpleby [ Wheatley Hill Community Primary School ]" userId="S::j.umpleby147@whprimary.com::61b50b14-d6fd-4191-a779-d29fd2aa32ab" providerId="AD" clId="Web-{62685622-190D-44AD-8413-5EA2D340B1B1}" dt="2022-09-26T19:35:42.805" v="134"/>
      <pc:docMkLst>
        <pc:docMk/>
      </pc:docMkLst>
      <pc:sldChg chg="modSp">
        <pc:chgData name="J.Umpleby [ Wheatley Hill Community Primary School ]" userId="S::j.umpleby147@whprimary.com::61b50b14-d6fd-4191-a779-d29fd2aa32ab" providerId="AD" clId="Web-{62685622-190D-44AD-8413-5EA2D340B1B1}" dt="2022-09-26T19:35:42.805" v="134"/>
        <pc:sldMkLst>
          <pc:docMk/>
          <pc:sldMk cId="3338335961" sldId="258"/>
        </pc:sldMkLst>
        <pc:graphicFrameChg chg="mod modGraphic">
          <ac:chgData name="J.Umpleby [ Wheatley Hill Community Primary School ]" userId="S::j.umpleby147@whprimary.com::61b50b14-d6fd-4191-a779-d29fd2aa32ab" providerId="AD" clId="Web-{62685622-190D-44AD-8413-5EA2D340B1B1}" dt="2022-09-26T19:35:42.805" v="134"/>
          <ac:graphicFrameMkLst>
            <pc:docMk/>
            <pc:sldMk cId="3338335961" sldId="258"/>
            <ac:graphicFrameMk id="2" creationId="{00000000-0000-0000-0000-000000000000}"/>
          </ac:graphicFrameMkLst>
        </pc:graphicFrameChg>
      </pc:sldChg>
      <pc:sldChg chg="modSp">
        <pc:chgData name="J.Umpleby [ Wheatley Hill Community Primary School ]" userId="S::j.umpleby147@whprimary.com::61b50b14-d6fd-4191-a779-d29fd2aa32ab" providerId="AD" clId="Web-{62685622-190D-44AD-8413-5EA2D340B1B1}" dt="2022-09-26T19:34:43.694" v="72"/>
        <pc:sldMkLst>
          <pc:docMk/>
          <pc:sldMk cId="3639983673" sldId="259"/>
        </pc:sldMkLst>
        <pc:graphicFrameChg chg="mod modGraphic">
          <ac:chgData name="J.Umpleby [ Wheatley Hill Community Primary School ]" userId="S::j.umpleby147@whprimary.com::61b50b14-d6fd-4191-a779-d29fd2aa32ab" providerId="AD" clId="Web-{62685622-190D-44AD-8413-5EA2D340B1B1}" dt="2022-09-26T19:34:43.694" v="72"/>
          <ac:graphicFrameMkLst>
            <pc:docMk/>
            <pc:sldMk cId="3639983673" sldId="259"/>
            <ac:graphicFrameMk id="8" creationId="{00000000-0000-0000-0000-000000000000}"/>
          </ac:graphicFrameMkLst>
        </pc:graphicFrameChg>
      </pc:sldChg>
      <pc:sldChg chg="modSp">
        <pc:chgData name="J.Umpleby [ Wheatley Hill Community Primary School ]" userId="S::j.umpleby147@whprimary.com::61b50b14-d6fd-4191-a779-d29fd2aa32ab" providerId="AD" clId="Web-{62685622-190D-44AD-8413-5EA2D340B1B1}" dt="2022-09-26T19:33:02.755" v="2"/>
        <pc:sldMkLst>
          <pc:docMk/>
          <pc:sldMk cId="3621480446" sldId="260"/>
        </pc:sldMkLst>
        <pc:graphicFrameChg chg="mod modGraphic">
          <ac:chgData name="J.Umpleby [ Wheatley Hill Community Primary School ]" userId="S::j.umpleby147@whprimary.com::61b50b14-d6fd-4191-a779-d29fd2aa32ab" providerId="AD" clId="Web-{62685622-190D-44AD-8413-5EA2D340B1B1}" dt="2022-09-26T19:33:02.755" v="2"/>
          <ac:graphicFrameMkLst>
            <pc:docMk/>
            <pc:sldMk cId="3621480446" sldId="260"/>
            <ac:graphicFrameMk id="9" creationId="{00000000-0000-0000-0000-000000000000}"/>
          </ac:graphicFrameMkLst>
        </pc:graphicFrame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60120" y="1571308"/>
            <a:ext cx="10881360" cy="3342640"/>
          </a:xfrm>
        </p:spPr>
        <p:txBody>
          <a:bodyPr anchor="b"/>
          <a:lstStyle>
            <a:lvl1pPr algn="ctr">
              <a:defRPr sz="8400"/>
            </a:lvl1pPr>
          </a:lstStyle>
          <a:p>
            <a:r>
              <a:rPr lang="en-US"/>
              <a:t>Click to edit Master title style</a:t>
            </a:r>
            <a:endParaRPr lang="en-US" dirty="0"/>
          </a:p>
        </p:txBody>
      </p:sp>
      <p:sp>
        <p:nvSpPr>
          <p:cNvPr id="3" name="Subtitle 2"/>
          <p:cNvSpPr>
            <a:spLocks noGrp="1"/>
          </p:cNvSpPr>
          <p:nvPr>
            <p:ph type="subTitle" idx="1"/>
          </p:nvPr>
        </p:nvSpPr>
        <p:spPr>
          <a:xfrm>
            <a:off x="1600200" y="5042853"/>
            <a:ext cx="9601200" cy="2318067"/>
          </a:xfrm>
        </p:spPr>
        <p:txBody>
          <a:bodyPr/>
          <a:lstStyle>
            <a:lvl1pPr marL="0" indent="0" algn="ctr">
              <a:buNone/>
              <a:defRPr sz="3360"/>
            </a:lvl1pPr>
            <a:lvl2pPr marL="640080" indent="0" algn="ctr">
              <a:buNone/>
              <a:defRPr sz="2800"/>
            </a:lvl2pPr>
            <a:lvl3pPr marL="1280160" indent="0" algn="ctr">
              <a:buNone/>
              <a:defRPr sz="2520"/>
            </a:lvl3pPr>
            <a:lvl4pPr marL="1920240" indent="0" algn="ctr">
              <a:buNone/>
              <a:defRPr sz="2240"/>
            </a:lvl4pPr>
            <a:lvl5pPr marL="2560320" indent="0" algn="ctr">
              <a:buNone/>
              <a:defRPr sz="2240"/>
            </a:lvl5pPr>
            <a:lvl6pPr marL="3200400" indent="0" algn="ctr">
              <a:buNone/>
              <a:defRPr sz="2240"/>
            </a:lvl6pPr>
            <a:lvl7pPr marL="3840480" indent="0" algn="ctr">
              <a:buNone/>
              <a:defRPr sz="2240"/>
            </a:lvl7pPr>
            <a:lvl8pPr marL="4480560" indent="0" algn="ctr">
              <a:buNone/>
              <a:defRPr sz="2240"/>
            </a:lvl8pPr>
            <a:lvl9pPr marL="5120640" indent="0" algn="ctr">
              <a:buNone/>
              <a:defRPr sz="224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153A539-2724-410B-835E-2965EF8C08DE}" type="datetimeFigureOut">
              <a:rPr lang="en-GB" smtClean="0"/>
              <a:t>02/10/2023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23ED4FF0-0D45-4C37-8B1E-3AD0A9E1279B}" type="slidenum">
              <a:rPr lang="en-GB" smtClean="0"/>
              <a:t>‹#›</a:t>
            </a:fld>
            <a:endParaRPr lang="en-GB" dirty="0"/>
          </a:p>
        </p:txBody>
      </p:sp>
    </p:spTree>
    <p:extLst>
      <p:ext uri="{BB962C8B-B14F-4D97-AF65-F5344CB8AC3E}">
        <p14:creationId xmlns:p14="http://schemas.microsoft.com/office/powerpoint/2010/main" val="4404863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153A539-2724-410B-835E-2965EF8C08DE}" type="datetimeFigureOut">
              <a:rPr lang="en-GB" smtClean="0"/>
              <a:t>02/10/2023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23ED4FF0-0D45-4C37-8B1E-3AD0A9E1279B}" type="slidenum">
              <a:rPr lang="en-GB" smtClean="0"/>
              <a:t>‹#›</a:t>
            </a:fld>
            <a:endParaRPr lang="en-GB" dirty="0"/>
          </a:p>
        </p:txBody>
      </p:sp>
    </p:spTree>
    <p:extLst>
      <p:ext uri="{BB962C8B-B14F-4D97-AF65-F5344CB8AC3E}">
        <p14:creationId xmlns:p14="http://schemas.microsoft.com/office/powerpoint/2010/main" val="27114888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61148" y="511175"/>
            <a:ext cx="2760345" cy="813657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80113" y="511175"/>
            <a:ext cx="8121015" cy="813657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153A539-2724-410B-835E-2965EF8C08DE}" type="datetimeFigureOut">
              <a:rPr lang="en-GB" smtClean="0"/>
              <a:t>02/10/2023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23ED4FF0-0D45-4C37-8B1E-3AD0A9E1279B}" type="slidenum">
              <a:rPr lang="en-GB" smtClean="0"/>
              <a:t>‹#›</a:t>
            </a:fld>
            <a:endParaRPr lang="en-GB" dirty="0"/>
          </a:p>
        </p:txBody>
      </p:sp>
    </p:spTree>
    <p:extLst>
      <p:ext uri="{BB962C8B-B14F-4D97-AF65-F5344CB8AC3E}">
        <p14:creationId xmlns:p14="http://schemas.microsoft.com/office/powerpoint/2010/main" val="35018272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153A539-2724-410B-835E-2965EF8C08DE}" type="datetimeFigureOut">
              <a:rPr lang="en-GB" smtClean="0"/>
              <a:t>02/10/2023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23ED4FF0-0D45-4C37-8B1E-3AD0A9E1279B}" type="slidenum">
              <a:rPr lang="en-GB" smtClean="0"/>
              <a:t>‹#›</a:t>
            </a:fld>
            <a:endParaRPr lang="en-GB" dirty="0"/>
          </a:p>
        </p:txBody>
      </p:sp>
    </p:spTree>
    <p:extLst>
      <p:ext uri="{BB962C8B-B14F-4D97-AF65-F5344CB8AC3E}">
        <p14:creationId xmlns:p14="http://schemas.microsoft.com/office/powerpoint/2010/main" val="23766271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73444" y="2393635"/>
            <a:ext cx="11041380" cy="3993832"/>
          </a:xfrm>
        </p:spPr>
        <p:txBody>
          <a:bodyPr anchor="b"/>
          <a:lstStyle>
            <a:lvl1pPr>
              <a:defRPr sz="8400"/>
            </a:lvl1pPr>
          </a:lstStyle>
          <a:p>
            <a:r>
              <a:rPr lang="en-US"/>
              <a:t>Click to edit Master title style</a:t>
            </a:r>
            <a:endParaRPr lang="en-US" dirty="0"/>
          </a:p>
        </p:txBody>
      </p:sp>
      <p:sp>
        <p:nvSpPr>
          <p:cNvPr id="3" name="Text Placeholder 2"/>
          <p:cNvSpPr>
            <a:spLocks noGrp="1"/>
          </p:cNvSpPr>
          <p:nvPr>
            <p:ph type="body" idx="1"/>
          </p:nvPr>
        </p:nvSpPr>
        <p:spPr>
          <a:xfrm>
            <a:off x="873444" y="6425250"/>
            <a:ext cx="11041380" cy="2100262"/>
          </a:xfrm>
        </p:spPr>
        <p:txBody>
          <a:bodyPr/>
          <a:lstStyle>
            <a:lvl1pPr marL="0" indent="0">
              <a:buNone/>
              <a:defRPr sz="3360">
                <a:solidFill>
                  <a:schemeClr val="tx1"/>
                </a:solidFill>
              </a:defRPr>
            </a:lvl1pPr>
            <a:lvl2pPr marL="640080" indent="0">
              <a:buNone/>
              <a:defRPr sz="2800">
                <a:solidFill>
                  <a:schemeClr val="tx1">
                    <a:tint val="75000"/>
                  </a:schemeClr>
                </a:solidFill>
              </a:defRPr>
            </a:lvl2pPr>
            <a:lvl3pPr marL="1280160" indent="0">
              <a:buNone/>
              <a:defRPr sz="2520">
                <a:solidFill>
                  <a:schemeClr val="tx1">
                    <a:tint val="75000"/>
                  </a:schemeClr>
                </a:solidFill>
              </a:defRPr>
            </a:lvl3pPr>
            <a:lvl4pPr marL="1920240" indent="0">
              <a:buNone/>
              <a:defRPr sz="2240">
                <a:solidFill>
                  <a:schemeClr val="tx1">
                    <a:tint val="75000"/>
                  </a:schemeClr>
                </a:solidFill>
              </a:defRPr>
            </a:lvl4pPr>
            <a:lvl5pPr marL="2560320" indent="0">
              <a:buNone/>
              <a:defRPr sz="2240">
                <a:solidFill>
                  <a:schemeClr val="tx1">
                    <a:tint val="75000"/>
                  </a:schemeClr>
                </a:solidFill>
              </a:defRPr>
            </a:lvl5pPr>
            <a:lvl6pPr marL="3200400" indent="0">
              <a:buNone/>
              <a:defRPr sz="2240">
                <a:solidFill>
                  <a:schemeClr val="tx1">
                    <a:tint val="75000"/>
                  </a:schemeClr>
                </a:solidFill>
              </a:defRPr>
            </a:lvl6pPr>
            <a:lvl7pPr marL="3840480" indent="0">
              <a:buNone/>
              <a:defRPr sz="2240">
                <a:solidFill>
                  <a:schemeClr val="tx1">
                    <a:tint val="75000"/>
                  </a:schemeClr>
                </a:solidFill>
              </a:defRPr>
            </a:lvl7pPr>
            <a:lvl8pPr marL="4480560" indent="0">
              <a:buNone/>
              <a:defRPr sz="2240">
                <a:solidFill>
                  <a:schemeClr val="tx1">
                    <a:tint val="75000"/>
                  </a:schemeClr>
                </a:solidFill>
              </a:defRPr>
            </a:lvl8pPr>
            <a:lvl9pPr marL="5120640" indent="0">
              <a:buNone/>
              <a:defRPr sz="224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153A539-2724-410B-835E-2965EF8C08DE}" type="datetimeFigureOut">
              <a:rPr lang="en-GB" smtClean="0"/>
              <a:t>02/10/2023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23ED4FF0-0D45-4C37-8B1E-3AD0A9E1279B}" type="slidenum">
              <a:rPr lang="en-GB" smtClean="0"/>
              <a:t>‹#›</a:t>
            </a:fld>
            <a:endParaRPr lang="en-GB" dirty="0"/>
          </a:p>
        </p:txBody>
      </p:sp>
    </p:spTree>
    <p:extLst>
      <p:ext uri="{BB962C8B-B14F-4D97-AF65-F5344CB8AC3E}">
        <p14:creationId xmlns:p14="http://schemas.microsoft.com/office/powerpoint/2010/main" val="27104609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80111" y="2555875"/>
            <a:ext cx="5440680" cy="60918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80811" y="2555875"/>
            <a:ext cx="5440680" cy="60918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153A539-2724-410B-835E-2965EF8C08DE}" type="datetimeFigureOut">
              <a:rPr lang="en-GB" smtClean="0"/>
              <a:t>02/10/2023</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23ED4FF0-0D45-4C37-8B1E-3AD0A9E1279B}" type="slidenum">
              <a:rPr lang="en-GB" smtClean="0"/>
              <a:t>‹#›</a:t>
            </a:fld>
            <a:endParaRPr lang="en-GB" dirty="0"/>
          </a:p>
        </p:txBody>
      </p:sp>
    </p:spTree>
    <p:extLst>
      <p:ext uri="{BB962C8B-B14F-4D97-AF65-F5344CB8AC3E}">
        <p14:creationId xmlns:p14="http://schemas.microsoft.com/office/powerpoint/2010/main" val="13388537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81777" y="511177"/>
            <a:ext cx="11041380" cy="1855788"/>
          </a:xfrm>
        </p:spPr>
        <p:txBody>
          <a:bodyPr/>
          <a:lstStyle/>
          <a:p>
            <a:r>
              <a:rPr lang="en-US"/>
              <a:t>Click to edit Master title style</a:t>
            </a:r>
            <a:endParaRPr lang="en-US" dirty="0"/>
          </a:p>
        </p:txBody>
      </p:sp>
      <p:sp>
        <p:nvSpPr>
          <p:cNvPr id="3" name="Text Placeholder 2"/>
          <p:cNvSpPr>
            <a:spLocks noGrp="1"/>
          </p:cNvSpPr>
          <p:nvPr>
            <p:ph type="body" idx="1"/>
          </p:nvPr>
        </p:nvSpPr>
        <p:spPr>
          <a:xfrm>
            <a:off x="881779" y="2353628"/>
            <a:ext cx="5415676"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en-US"/>
              <a:t>Edit Master text styles</a:t>
            </a:r>
          </a:p>
        </p:txBody>
      </p:sp>
      <p:sp>
        <p:nvSpPr>
          <p:cNvPr id="4" name="Content Placeholder 3"/>
          <p:cNvSpPr>
            <a:spLocks noGrp="1"/>
          </p:cNvSpPr>
          <p:nvPr>
            <p:ph sz="half" idx="2"/>
          </p:nvPr>
        </p:nvSpPr>
        <p:spPr>
          <a:xfrm>
            <a:off x="881779" y="3507105"/>
            <a:ext cx="5415676" cy="515842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80812" y="2353628"/>
            <a:ext cx="5442347"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en-US"/>
              <a:t>Edit Master text styles</a:t>
            </a:r>
          </a:p>
        </p:txBody>
      </p:sp>
      <p:sp>
        <p:nvSpPr>
          <p:cNvPr id="6" name="Content Placeholder 5"/>
          <p:cNvSpPr>
            <a:spLocks noGrp="1"/>
          </p:cNvSpPr>
          <p:nvPr>
            <p:ph sz="quarter" idx="4"/>
          </p:nvPr>
        </p:nvSpPr>
        <p:spPr>
          <a:xfrm>
            <a:off x="6480812" y="3507105"/>
            <a:ext cx="5442347" cy="515842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153A539-2724-410B-835E-2965EF8C08DE}" type="datetimeFigureOut">
              <a:rPr lang="en-GB" smtClean="0"/>
              <a:t>02/10/2023</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23ED4FF0-0D45-4C37-8B1E-3AD0A9E1279B}" type="slidenum">
              <a:rPr lang="en-GB" smtClean="0"/>
              <a:t>‹#›</a:t>
            </a:fld>
            <a:endParaRPr lang="en-GB" dirty="0"/>
          </a:p>
        </p:txBody>
      </p:sp>
    </p:spTree>
    <p:extLst>
      <p:ext uri="{BB962C8B-B14F-4D97-AF65-F5344CB8AC3E}">
        <p14:creationId xmlns:p14="http://schemas.microsoft.com/office/powerpoint/2010/main" val="8904845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153A539-2724-410B-835E-2965EF8C08DE}" type="datetimeFigureOut">
              <a:rPr lang="en-GB" smtClean="0"/>
              <a:t>02/10/2023</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23ED4FF0-0D45-4C37-8B1E-3AD0A9E1279B}" type="slidenum">
              <a:rPr lang="en-GB" smtClean="0"/>
              <a:t>‹#›</a:t>
            </a:fld>
            <a:endParaRPr lang="en-GB" dirty="0"/>
          </a:p>
        </p:txBody>
      </p:sp>
    </p:spTree>
    <p:extLst>
      <p:ext uri="{BB962C8B-B14F-4D97-AF65-F5344CB8AC3E}">
        <p14:creationId xmlns:p14="http://schemas.microsoft.com/office/powerpoint/2010/main" val="22683726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153A539-2724-410B-835E-2965EF8C08DE}" type="datetimeFigureOut">
              <a:rPr lang="en-GB" smtClean="0"/>
              <a:t>02/10/2023</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23ED4FF0-0D45-4C37-8B1E-3AD0A9E1279B}" type="slidenum">
              <a:rPr lang="en-GB" smtClean="0"/>
              <a:t>‹#›</a:t>
            </a:fld>
            <a:endParaRPr lang="en-GB" dirty="0"/>
          </a:p>
        </p:txBody>
      </p:sp>
    </p:spTree>
    <p:extLst>
      <p:ext uri="{BB962C8B-B14F-4D97-AF65-F5344CB8AC3E}">
        <p14:creationId xmlns:p14="http://schemas.microsoft.com/office/powerpoint/2010/main" val="34908316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81779" y="640080"/>
            <a:ext cx="4128849" cy="2240280"/>
          </a:xfrm>
        </p:spPr>
        <p:txBody>
          <a:bodyPr anchor="b"/>
          <a:lstStyle>
            <a:lvl1pPr>
              <a:defRPr sz="4480"/>
            </a:lvl1pPr>
          </a:lstStyle>
          <a:p>
            <a:r>
              <a:rPr lang="en-US"/>
              <a:t>Click to edit Master title style</a:t>
            </a:r>
            <a:endParaRPr lang="en-US" dirty="0"/>
          </a:p>
        </p:txBody>
      </p:sp>
      <p:sp>
        <p:nvSpPr>
          <p:cNvPr id="3" name="Content Placeholder 2"/>
          <p:cNvSpPr>
            <a:spLocks noGrp="1"/>
          </p:cNvSpPr>
          <p:nvPr>
            <p:ph idx="1"/>
          </p:nvPr>
        </p:nvSpPr>
        <p:spPr>
          <a:xfrm>
            <a:off x="5442348" y="1382399"/>
            <a:ext cx="6480811" cy="6823075"/>
          </a:xfrm>
        </p:spPr>
        <p:txBody>
          <a:bodyPr/>
          <a:lstStyle>
            <a:lvl1pPr>
              <a:defRPr sz="4480"/>
            </a:lvl1pPr>
            <a:lvl2pPr>
              <a:defRPr sz="3920"/>
            </a:lvl2pPr>
            <a:lvl3pPr>
              <a:defRPr sz="3360"/>
            </a:lvl3pPr>
            <a:lvl4pPr>
              <a:defRPr sz="2800"/>
            </a:lvl4pPr>
            <a:lvl5pPr>
              <a:defRPr sz="2800"/>
            </a:lvl5pPr>
            <a:lvl6pPr>
              <a:defRPr sz="2800"/>
            </a:lvl6pPr>
            <a:lvl7pPr>
              <a:defRPr sz="2800"/>
            </a:lvl7pPr>
            <a:lvl8pPr>
              <a:defRPr sz="2800"/>
            </a:lvl8pPr>
            <a:lvl9pPr>
              <a:defRPr sz="2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81779"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en-US"/>
              <a:t>Edit Master text styles</a:t>
            </a:r>
          </a:p>
        </p:txBody>
      </p:sp>
      <p:sp>
        <p:nvSpPr>
          <p:cNvPr id="5" name="Date Placeholder 4"/>
          <p:cNvSpPr>
            <a:spLocks noGrp="1"/>
          </p:cNvSpPr>
          <p:nvPr>
            <p:ph type="dt" sz="half" idx="10"/>
          </p:nvPr>
        </p:nvSpPr>
        <p:spPr/>
        <p:txBody>
          <a:bodyPr/>
          <a:lstStyle/>
          <a:p>
            <a:fld id="{0153A539-2724-410B-835E-2965EF8C08DE}" type="datetimeFigureOut">
              <a:rPr lang="en-GB" smtClean="0"/>
              <a:t>02/10/2023</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23ED4FF0-0D45-4C37-8B1E-3AD0A9E1279B}" type="slidenum">
              <a:rPr lang="en-GB" smtClean="0"/>
              <a:t>‹#›</a:t>
            </a:fld>
            <a:endParaRPr lang="en-GB" dirty="0"/>
          </a:p>
        </p:txBody>
      </p:sp>
    </p:spTree>
    <p:extLst>
      <p:ext uri="{BB962C8B-B14F-4D97-AF65-F5344CB8AC3E}">
        <p14:creationId xmlns:p14="http://schemas.microsoft.com/office/powerpoint/2010/main" val="14937495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81779" y="640080"/>
            <a:ext cx="4128849" cy="2240280"/>
          </a:xfrm>
        </p:spPr>
        <p:txBody>
          <a:bodyPr anchor="b"/>
          <a:lstStyle>
            <a:lvl1pPr>
              <a:defRPr sz="4480"/>
            </a:lvl1pPr>
          </a:lstStyle>
          <a:p>
            <a:r>
              <a:rPr lang="en-US"/>
              <a:t>Click to edit Master title style</a:t>
            </a:r>
            <a:endParaRPr lang="en-US" dirty="0"/>
          </a:p>
        </p:txBody>
      </p:sp>
      <p:sp>
        <p:nvSpPr>
          <p:cNvPr id="3" name="Picture Placeholder 2"/>
          <p:cNvSpPr>
            <a:spLocks noGrp="1" noChangeAspect="1"/>
          </p:cNvSpPr>
          <p:nvPr>
            <p:ph type="pic" idx="1"/>
          </p:nvPr>
        </p:nvSpPr>
        <p:spPr>
          <a:xfrm>
            <a:off x="5442348" y="1382399"/>
            <a:ext cx="6480811" cy="6823075"/>
          </a:xfrm>
        </p:spPr>
        <p:txBody>
          <a:bodyPr anchor="t"/>
          <a:lstStyle>
            <a:lvl1pPr marL="0" indent="0">
              <a:buNone/>
              <a:defRPr sz="4480"/>
            </a:lvl1pPr>
            <a:lvl2pPr marL="640080" indent="0">
              <a:buNone/>
              <a:defRPr sz="3920"/>
            </a:lvl2pPr>
            <a:lvl3pPr marL="1280160" indent="0">
              <a:buNone/>
              <a:defRPr sz="336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r>
              <a:rPr lang="en-US" dirty="0"/>
              <a:t>Click icon to add picture</a:t>
            </a:r>
          </a:p>
        </p:txBody>
      </p:sp>
      <p:sp>
        <p:nvSpPr>
          <p:cNvPr id="4" name="Text Placeholder 3"/>
          <p:cNvSpPr>
            <a:spLocks noGrp="1"/>
          </p:cNvSpPr>
          <p:nvPr>
            <p:ph type="body" sz="half" idx="2"/>
          </p:nvPr>
        </p:nvSpPr>
        <p:spPr>
          <a:xfrm>
            <a:off x="881779"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en-US"/>
              <a:t>Edit Master text styles</a:t>
            </a:r>
          </a:p>
        </p:txBody>
      </p:sp>
      <p:sp>
        <p:nvSpPr>
          <p:cNvPr id="5" name="Date Placeholder 4"/>
          <p:cNvSpPr>
            <a:spLocks noGrp="1"/>
          </p:cNvSpPr>
          <p:nvPr>
            <p:ph type="dt" sz="half" idx="10"/>
          </p:nvPr>
        </p:nvSpPr>
        <p:spPr/>
        <p:txBody>
          <a:bodyPr/>
          <a:lstStyle/>
          <a:p>
            <a:fld id="{0153A539-2724-410B-835E-2965EF8C08DE}" type="datetimeFigureOut">
              <a:rPr lang="en-GB" smtClean="0"/>
              <a:t>02/10/2023</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23ED4FF0-0D45-4C37-8B1E-3AD0A9E1279B}" type="slidenum">
              <a:rPr lang="en-GB" smtClean="0"/>
              <a:t>‹#›</a:t>
            </a:fld>
            <a:endParaRPr lang="en-GB" dirty="0"/>
          </a:p>
        </p:txBody>
      </p:sp>
    </p:spTree>
    <p:extLst>
      <p:ext uri="{BB962C8B-B14F-4D97-AF65-F5344CB8AC3E}">
        <p14:creationId xmlns:p14="http://schemas.microsoft.com/office/powerpoint/2010/main" val="33375144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80111" y="511177"/>
            <a:ext cx="11041380" cy="185578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80111" y="2555875"/>
            <a:ext cx="11041380" cy="60918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80111" y="8898894"/>
            <a:ext cx="2880360" cy="511175"/>
          </a:xfrm>
          <a:prstGeom prst="rect">
            <a:avLst/>
          </a:prstGeom>
        </p:spPr>
        <p:txBody>
          <a:bodyPr vert="horz" lIns="91440" tIns="45720" rIns="91440" bIns="45720" rtlCol="0" anchor="ctr"/>
          <a:lstStyle>
            <a:lvl1pPr algn="l">
              <a:defRPr sz="1680">
                <a:solidFill>
                  <a:schemeClr val="tx1">
                    <a:tint val="75000"/>
                  </a:schemeClr>
                </a:solidFill>
              </a:defRPr>
            </a:lvl1pPr>
          </a:lstStyle>
          <a:p>
            <a:fld id="{0153A539-2724-410B-835E-2965EF8C08DE}" type="datetimeFigureOut">
              <a:rPr lang="en-GB" smtClean="0"/>
              <a:t>02/10/2023</a:t>
            </a:fld>
            <a:endParaRPr lang="en-GB" dirty="0"/>
          </a:p>
        </p:txBody>
      </p:sp>
      <p:sp>
        <p:nvSpPr>
          <p:cNvPr id="5" name="Footer Placeholder 4"/>
          <p:cNvSpPr>
            <a:spLocks noGrp="1"/>
          </p:cNvSpPr>
          <p:nvPr>
            <p:ph type="ftr" sz="quarter" idx="3"/>
          </p:nvPr>
        </p:nvSpPr>
        <p:spPr>
          <a:xfrm>
            <a:off x="4240531" y="8898894"/>
            <a:ext cx="4320540" cy="511175"/>
          </a:xfrm>
          <a:prstGeom prst="rect">
            <a:avLst/>
          </a:prstGeom>
        </p:spPr>
        <p:txBody>
          <a:bodyPr vert="horz" lIns="91440" tIns="45720" rIns="91440" bIns="45720" rtlCol="0" anchor="ctr"/>
          <a:lstStyle>
            <a:lvl1pPr algn="ctr">
              <a:defRPr sz="168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9041131" y="8898894"/>
            <a:ext cx="2880360" cy="511175"/>
          </a:xfrm>
          <a:prstGeom prst="rect">
            <a:avLst/>
          </a:prstGeom>
        </p:spPr>
        <p:txBody>
          <a:bodyPr vert="horz" lIns="91440" tIns="45720" rIns="91440" bIns="45720" rtlCol="0" anchor="ctr"/>
          <a:lstStyle>
            <a:lvl1pPr algn="r">
              <a:defRPr sz="1680">
                <a:solidFill>
                  <a:schemeClr val="tx1">
                    <a:tint val="75000"/>
                  </a:schemeClr>
                </a:solidFill>
              </a:defRPr>
            </a:lvl1pPr>
          </a:lstStyle>
          <a:p>
            <a:fld id="{23ED4FF0-0D45-4C37-8B1E-3AD0A9E1279B}" type="slidenum">
              <a:rPr lang="en-GB" smtClean="0"/>
              <a:t>‹#›</a:t>
            </a:fld>
            <a:endParaRPr lang="en-GB" dirty="0"/>
          </a:p>
        </p:txBody>
      </p:sp>
    </p:spTree>
    <p:extLst>
      <p:ext uri="{BB962C8B-B14F-4D97-AF65-F5344CB8AC3E}">
        <p14:creationId xmlns:p14="http://schemas.microsoft.com/office/powerpoint/2010/main" val="106533746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1280160" rtl="0" eaLnBrk="1" latinLnBrk="0" hangingPunct="1">
        <a:lnSpc>
          <a:spcPct val="90000"/>
        </a:lnSpc>
        <a:spcBef>
          <a:spcPct val="0"/>
        </a:spcBef>
        <a:buNone/>
        <a:defRPr sz="6160" kern="1200">
          <a:solidFill>
            <a:schemeClr val="tx1"/>
          </a:solidFill>
          <a:latin typeface="+mj-lt"/>
          <a:ea typeface="+mj-ea"/>
          <a:cs typeface="+mj-cs"/>
        </a:defRPr>
      </a:lvl1pPr>
    </p:titleStyle>
    <p:bodyStyle>
      <a:lvl1pPr marL="320040" indent="-320040" algn="l" defTabSz="1280160" rtl="0" eaLnBrk="1" latinLnBrk="0" hangingPunct="1">
        <a:lnSpc>
          <a:spcPct val="90000"/>
        </a:lnSpc>
        <a:spcBef>
          <a:spcPts val="1400"/>
        </a:spcBef>
        <a:buFont typeface="Arial" panose="020B0604020202020204" pitchFamily="34" charset="0"/>
        <a:buChar char="•"/>
        <a:defRPr sz="3920" kern="1200">
          <a:solidFill>
            <a:schemeClr val="tx1"/>
          </a:solidFill>
          <a:latin typeface="+mn-lt"/>
          <a:ea typeface="+mn-ea"/>
          <a:cs typeface="+mn-cs"/>
        </a:defRPr>
      </a:lvl1pPr>
      <a:lvl2pPr marL="960120" indent="-320040" algn="l" defTabSz="1280160" rtl="0" eaLnBrk="1" latinLnBrk="0" hangingPunct="1">
        <a:lnSpc>
          <a:spcPct val="90000"/>
        </a:lnSpc>
        <a:spcBef>
          <a:spcPts val="700"/>
        </a:spcBef>
        <a:buFont typeface="Arial" panose="020B0604020202020204" pitchFamily="34" charset="0"/>
        <a:buChar char="•"/>
        <a:defRPr sz="3360" kern="1200">
          <a:solidFill>
            <a:schemeClr val="tx1"/>
          </a:solidFill>
          <a:latin typeface="+mn-lt"/>
          <a:ea typeface="+mn-ea"/>
          <a:cs typeface="+mn-cs"/>
        </a:defRPr>
      </a:lvl2pPr>
      <a:lvl3pPr marL="1600200" indent="-320040" algn="l" defTabSz="1280160" rtl="0" eaLnBrk="1" latinLnBrk="0" hangingPunct="1">
        <a:lnSpc>
          <a:spcPct val="90000"/>
        </a:lnSpc>
        <a:spcBef>
          <a:spcPts val="700"/>
        </a:spcBef>
        <a:buFont typeface="Arial" panose="020B0604020202020204" pitchFamily="34" charset="0"/>
        <a:buChar char="•"/>
        <a:defRPr sz="2800" kern="1200">
          <a:solidFill>
            <a:schemeClr val="tx1"/>
          </a:solidFill>
          <a:latin typeface="+mn-lt"/>
          <a:ea typeface="+mn-ea"/>
          <a:cs typeface="+mn-cs"/>
        </a:defRPr>
      </a:lvl3pPr>
      <a:lvl4pPr marL="224028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4pPr>
      <a:lvl5pPr marL="288036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5pPr>
      <a:lvl6pPr marL="352044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6pPr>
      <a:lvl7pPr marL="416052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7pPr>
      <a:lvl8pPr marL="480060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8pPr>
      <a:lvl9pPr marL="544068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9pPr>
    </p:bodyStyle>
    <p:otherStyle>
      <a:defPPr>
        <a:defRPr lang="en-US"/>
      </a:defPPr>
      <a:lvl1pPr marL="0" algn="l" defTabSz="1280160" rtl="0" eaLnBrk="1" latinLnBrk="0" hangingPunct="1">
        <a:defRPr sz="2520" kern="1200">
          <a:solidFill>
            <a:schemeClr val="tx1"/>
          </a:solidFill>
          <a:latin typeface="+mn-lt"/>
          <a:ea typeface="+mn-ea"/>
          <a:cs typeface="+mn-cs"/>
        </a:defRPr>
      </a:lvl1pPr>
      <a:lvl2pPr marL="640080" algn="l" defTabSz="1280160" rtl="0" eaLnBrk="1" latinLnBrk="0" hangingPunct="1">
        <a:defRPr sz="2520" kern="1200">
          <a:solidFill>
            <a:schemeClr val="tx1"/>
          </a:solidFill>
          <a:latin typeface="+mn-lt"/>
          <a:ea typeface="+mn-ea"/>
          <a:cs typeface="+mn-cs"/>
        </a:defRPr>
      </a:lvl2pPr>
      <a:lvl3pPr marL="1280160" algn="l" defTabSz="1280160" rtl="0" eaLnBrk="1" latinLnBrk="0" hangingPunct="1">
        <a:defRPr sz="2520" kern="1200">
          <a:solidFill>
            <a:schemeClr val="tx1"/>
          </a:solidFill>
          <a:latin typeface="+mn-lt"/>
          <a:ea typeface="+mn-ea"/>
          <a:cs typeface="+mn-cs"/>
        </a:defRPr>
      </a:lvl3pPr>
      <a:lvl4pPr marL="1920240" algn="l" defTabSz="1280160" rtl="0" eaLnBrk="1" latinLnBrk="0" hangingPunct="1">
        <a:defRPr sz="2520" kern="1200">
          <a:solidFill>
            <a:schemeClr val="tx1"/>
          </a:solidFill>
          <a:latin typeface="+mn-lt"/>
          <a:ea typeface="+mn-ea"/>
          <a:cs typeface="+mn-cs"/>
        </a:defRPr>
      </a:lvl4pPr>
      <a:lvl5pPr marL="2560320" algn="l" defTabSz="1280160" rtl="0" eaLnBrk="1" latinLnBrk="0" hangingPunct="1">
        <a:defRPr sz="2520" kern="1200">
          <a:solidFill>
            <a:schemeClr val="tx1"/>
          </a:solidFill>
          <a:latin typeface="+mn-lt"/>
          <a:ea typeface="+mn-ea"/>
          <a:cs typeface="+mn-cs"/>
        </a:defRPr>
      </a:lvl5pPr>
      <a:lvl6pPr marL="3200400" algn="l" defTabSz="1280160" rtl="0" eaLnBrk="1" latinLnBrk="0" hangingPunct="1">
        <a:defRPr sz="2520" kern="1200">
          <a:solidFill>
            <a:schemeClr val="tx1"/>
          </a:solidFill>
          <a:latin typeface="+mn-lt"/>
          <a:ea typeface="+mn-ea"/>
          <a:cs typeface="+mn-cs"/>
        </a:defRPr>
      </a:lvl6pPr>
      <a:lvl7pPr marL="3840480" algn="l" defTabSz="1280160" rtl="0" eaLnBrk="1" latinLnBrk="0" hangingPunct="1">
        <a:defRPr sz="2520" kern="1200">
          <a:solidFill>
            <a:schemeClr val="tx1"/>
          </a:solidFill>
          <a:latin typeface="+mn-lt"/>
          <a:ea typeface="+mn-ea"/>
          <a:cs typeface="+mn-cs"/>
        </a:defRPr>
      </a:lvl7pPr>
      <a:lvl8pPr marL="4480560" algn="l" defTabSz="1280160" rtl="0" eaLnBrk="1" latinLnBrk="0" hangingPunct="1">
        <a:defRPr sz="2520" kern="1200">
          <a:solidFill>
            <a:schemeClr val="tx1"/>
          </a:solidFill>
          <a:latin typeface="+mn-lt"/>
          <a:ea typeface="+mn-ea"/>
          <a:cs typeface="+mn-cs"/>
        </a:defRPr>
      </a:lvl8pPr>
      <a:lvl9pPr marL="5120640" algn="l" defTabSz="1280160" rtl="0" eaLnBrk="1" latinLnBrk="0" hangingPunct="1">
        <a:defRPr sz="25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443580" y="591242"/>
            <a:ext cx="4684103" cy="311175"/>
          </a:xfrm>
          <a:prstGeom prst="rect">
            <a:avLst/>
          </a:prstGeom>
          <a:noFill/>
        </p:spPr>
        <p:txBody>
          <a:bodyPr wrap="none" rtlCol="0">
            <a:spAutoFit/>
          </a:bodyPr>
          <a:lstStyle/>
          <a:p>
            <a:r>
              <a:rPr lang="en-GB" sz="1422" u="sng" dirty="0"/>
              <a:t>Wheatley Hill Primary School – Long Term Overview – Year 5 </a:t>
            </a:r>
          </a:p>
        </p:txBody>
      </p:sp>
      <p:graphicFrame>
        <p:nvGraphicFramePr>
          <p:cNvPr id="2" name="Table 1"/>
          <p:cNvGraphicFramePr>
            <a:graphicFrameLocks noGrp="1"/>
          </p:cNvGraphicFramePr>
          <p:nvPr>
            <p:extLst>
              <p:ext uri="{D42A27DB-BD31-4B8C-83A1-F6EECF244321}">
                <p14:modId xmlns:p14="http://schemas.microsoft.com/office/powerpoint/2010/main" val="3759629302"/>
              </p:ext>
            </p:extLst>
          </p:nvPr>
        </p:nvGraphicFramePr>
        <p:xfrm>
          <a:off x="200025" y="902417"/>
          <a:ext cx="12447005" cy="8179682"/>
        </p:xfrm>
        <a:graphic>
          <a:graphicData uri="http://schemas.openxmlformats.org/drawingml/2006/table">
            <a:tbl>
              <a:tblPr firstRow="1" bandRow="1">
                <a:tableStyleId>{5940675A-B579-460E-94D1-54222C63F5DA}</a:tableStyleId>
              </a:tblPr>
              <a:tblGrid>
                <a:gridCol w="965972">
                  <a:extLst>
                    <a:ext uri="{9D8B030D-6E8A-4147-A177-3AD203B41FA5}">
                      <a16:colId xmlns:a16="http://schemas.microsoft.com/office/drawing/2014/main" val="1515145842"/>
                    </a:ext>
                  </a:extLst>
                </a:gridCol>
                <a:gridCol w="908859">
                  <a:extLst>
                    <a:ext uri="{9D8B030D-6E8A-4147-A177-3AD203B41FA5}">
                      <a16:colId xmlns:a16="http://schemas.microsoft.com/office/drawing/2014/main" val="2801019361"/>
                    </a:ext>
                  </a:extLst>
                </a:gridCol>
                <a:gridCol w="716655">
                  <a:extLst>
                    <a:ext uri="{9D8B030D-6E8A-4147-A177-3AD203B41FA5}">
                      <a16:colId xmlns:a16="http://schemas.microsoft.com/office/drawing/2014/main" val="3886250757"/>
                    </a:ext>
                  </a:extLst>
                </a:gridCol>
                <a:gridCol w="734618">
                  <a:extLst>
                    <a:ext uri="{9D8B030D-6E8A-4147-A177-3AD203B41FA5}">
                      <a16:colId xmlns:a16="http://schemas.microsoft.com/office/drawing/2014/main" val="564546485"/>
                    </a:ext>
                  </a:extLst>
                </a:gridCol>
                <a:gridCol w="728274">
                  <a:extLst>
                    <a:ext uri="{9D8B030D-6E8A-4147-A177-3AD203B41FA5}">
                      <a16:colId xmlns:a16="http://schemas.microsoft.com/office/drawing/2014/main" val="3318043987"/>
                    </a:ext>
                  </a:extLst>
                </a:gridCol>
                <a:gridCol w="716655">
                  <a:extLst>
                    <a:ext uri="{9D8B030D-6E8A-4147-A177-3AD203B41FA5}">
                      <a16:colId xmlns:a16="http://schemas.microsoft.com/office/drawing/2014/main" val="31436958"/>
                    </a:ext>
                  </a:extLst>
                </a:gridCol>
                <a:gridCol w="716655">
                  <a:extLst>
                    <a:ext uri="{9D8B030D-6E8A-4147-A177-3AD203B41FA5}">
                      <a16:colId xmlns:a16="http://schemas.microsoft.com/office/drawing/2014/main" val="2396593462"/>
                    </a:ext>
                  </a:extLst>
                </a:gridCol>
                <a:gridCol w="716655">
                  <a:extLst>
                    <a:ext uri="{9D8B030D-6E8A-4147-A177-3AD203B41FA5}">
                      <a16:colId xmlns:a16="http://schemas.microsoft.com/office/drawing/2014/main" val="2260121395"/>
                    </a:ext>
                  </a:extLst>
                </a:gridCol>
                <a:gridCol w="724939">
                  <a:extLst>
                    <a:ext uri="{9D8B030D-6E8A-4147-A177-3AD203B41FA5}">
                      <a16:colId xmlns:a16="http://schemas.microsoft.com/office/drawing/2014/main" val="1133684306"/>
                    </a:ext>
                  </a:extLst>
                </a:gridCol>
                <a:gridCol w="716656">
                  <a:extLst>
                    <a:ext uri="{9D8B030D-6E8A-4147-A177-3AD203B41FA5}">
                      <a16:colId xmlns:a16="http://schemas.microsoft.com/office/drawing/2014/main" val="2280477883"/>
                    </a:ext>
                  </a:extLst>
                </a:gridCol>
                <a:gridCol w="866730">
                  <a:extLst>
                    <a:ext uri="{9D8B030D-6E8A-4147-A177-3AD203B41FA5}">
                      <a16:colId xmlns:a16="http://schemas.microsoft.com/office/drawing/2014/main" val="3146685755"/>
                    </a:ext>
                  </a:extLst>
                </a:gridCol>
                <a:gridCol w="143569">
                  <a:extLst>
                    <a:ext uri="{9D8B030D-6E8A-4147-A177-3AD203B41FA5}">
                      <a16:colId xmlns:a16="http://schemas.microsoft.com/office/drawing/2014/main" val="1602024598"/>
                    </a:ext>
                  </a:extLst>
                </a:gridCol>
                <a:gridCol w="783651">
                  <a:extLst>
                    <a:ext uri="{9D8B030D-6E8A-4147-A177-3AD203B41FA5}">
                      <a16:colId xmlns:a16="http://schemas.microsoft.com/office/drawing/2014/main" val="969576128"/>
                    </a:ext>
                  </a:extLst>
                </a:gridCol>
                <a:gridCol w="857152">
                  <a:extLst>
                    <a:ext uri="{9D8B030D-6E8A-4147-A177-3AD203B41FA5}">
                      <a16:colId xmlns:a16="http://schemas.microsoft.com/office/drawing/2014/main" val="65668484"/>
                    </a:ext>
                  </a:extLst>
                </a:gridCol>
                <a:gridCol w="716655">
                  <a:extLst>
                    <a:ext uri="{9D8B030D-6E8A-4147-A177-3AD203B41FA5}">
                      <a16:colId xmlns:a16="http://schemas.microsoft.com/office/drawing/2014/main" val="1672269246"/>
                    </a:ext>
                  </a:extLst>
                </a:gridCol>
                <a:gridCol w="716655">
                  <a:extLst>
                    <a:ext uri="{9D8B030D-6E8A-4147-A177-3AD203B41FA5}">
                      <a16:colId xmlns:a16="http://schemas.microsoft.com/office/drawing/2014/main" val="1845190943"/>
                    </a:ext>
                  </a:extLst>
                </a:gridCol>
                <a:gridCol w="716655">
                  <a:extLst>
                    <a:ext uri="{9D8B030D-6E8A-4147-A177-3AD203B41FA5}">
                      <a16:colId xmlns:a16="http://schemas.microsoft.com/office/drawing/2014/main" val="3231118915"/>
                    </a:ext>
                  </a:extLst>
                </a:gridCol>
              </a:tblGrid>
              <a:tr h="353039">
                <a:tc>
                  <a:txBody>
                    <a:bodyPr/>
                    <a:lstStyle/>
                    <a:p>
                      <a:pPr algn="ctr"/>
                      <a:endParaRPr lang="en-GB" sz="1000" b="1" dirty="0"/>
                    </a:p>
                  </a:txBody>
                  <a:tcPr marL="118169" marR="118169" marT="59086" marB="59086" anchor="ctr">
                    <a:lnL w="12700" cap="flat" cmpd="sng" algn="ctr">
                      <a:noFill/>
                      <a:prstDash val="solid"/>
                      <a:round/>
                      <a:headEnd type="none" w="med" len="med"/>
                      <a:tailEnd type="none" w="med" len="med"/>
                    </a:lnL>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gridSpan="16">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r>
                        <a:rPr lang="en-GB" sz="1000" b="1" dirty="0"/>
                        <a:t>Autumn Term </a:t>
                      </a:r>
                    </a:p>
                  </a:txBody>
                  <a:tcPr marL="118169" marR="118169" marT="59086" marB="5908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100" b="1" dirty="0"/>
                    </a:p>
                  </a:txBody>
                  <a:tcPr marL="118169" marR="118169" marT="59086" marB="59086"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pPr algn="ctr"/>
                      <a:endParaRPr lang="en-GB" sz="1100" b="1" dirty="0"/>
                    </a:p>
                  </a:txBody>
                  <a:tcPr marL="118169" marR="118169" marT="59086" marB="59086" anchor="ctr">
                    <a:lnB w="1270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pPr algn="ctr"/>
                      <a:endParaRPr lang="en-GB" sz="1100" b="1" dirty="0"/>
                    </a:p>
                  </a:txBody>
                  <a:tcPr marL="118169" marR="118169" marT="59086" marB="59086" anchor="ctr">
                    <a:lnB w="1270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pPr algn="ctr"/>
                      <a:endParaRPr lang="en-GB" sz="1100" b="1" dirty="0"/>
                    </a:p>
                  </a:txBody>
                  <a:tcPr marL="118169" marR="118169" marT="59086" marB="59086" anchor="ctr">
                    <a:lnB w="1270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pPr algn="ctr"/>
                      <a:endParaRPr lang="en-GB" sz="1100" b="1" dirty="0"/>
                    </a:p>
                  </a:txBody>
                  <a:tcPr marL="118169" marR="118169" marT="59086" marB="59086" anchor="ctr">
                    <a:lnB w="1270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pPr algn="ctr"/>
                      <a:endParaRPr lang="en-GB" sz="1100" b="1" dirty="0"/>
                    </a:p>
                  </a:txBody>
                  <a:tcPr marL="118169" marR="118169" marT="59086" marB="59086" anchor="ctr">
                    <a:lnB w="1270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pPr algn="ctr"/>
                      <a:endParaRPr lang="en-GB" sz="1100" b="1" dirty="0"/>
                    </a:p>
                  </a:txBody>
                  <a:tcPr marL="118169" marR="118169" marT="59086" marB="59086" anchor="ctr">
                    <a:lnB w="1270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pPr algn="ctr"/>
                      <a:endParaRPr lang="en-GB" sz="1100" b="1" dirty="0"/>
                    </a:p>
                  </a:txBody>
                  <a:tcPr marL="118169" marR="118169" marT="59086" marB="59086" anchor="ctr">
                    <a:lnB w="1270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pPr algn="ctr"/>
                      <a:endParaRPr lang="en-GB" sz="1100" b="1" dirty="0"/>
                    </a:p>
                  </a:txBody>
                  <a:tcPr marL="118169" marR="118169" marT="59086" marB="59086" anchor="ctr">
                    <a:lnB w="1270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endParaRPr lang="en-GB"/>
                    </a:p>
                  </a:txBody>
                  <a:tcPr/>
                </a:tc>
                <a:tc hMerge="1">
                  <a:txBody>
                    <a:bodyPr/>
                    <a:lstStyle/>
                    <a:p>
                      <a:pPr algn="ctr"/>
                      <a:endParaRPr lang="en-GB" sz="1100" b="1" dirty="0"/>
                    </a:p>
                  </a:txBody>
                  <a:tcPr marL="118169" marR="118169" marT="59086" marB="59086" anchor="ctr">
                    <a:lnB w="1270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pPr algn="ctr"/>
                      <a:endParaRPr lang="en-GB" sz="1100" b="1" dirty="0"/>
                    </a:p>
                  </a:txBody>
                  <a:tcPr marL="118169" marR="118169" marT="59086" marB="59086" anchor="ctr">
                    <a:lnB w="1270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pPr algn="ctr"/>
                      <a:endParaRPr lang="en-GB" sz="1100" b="1" dirty="0"/>
                    </a:p>
                  </a:txBody>
                  <a:tcPr marL="118169" marR="118169" marT="59086" marB="59086" anchor="ctr">
                    <a:lnB w="1270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pPr algn="ctr"/>
                      <a:endParaRPr lang="en-GB" sz="1100" b="1" dirty="0"/>
                    </a:p>
                  </a:txBody>
                  <a:tcPr marL="118169" marR="118169" marT="59086" marB="59086" anchor="ctr">
                    <a:lnB w="1270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pPr algn="ctr"/>
                      <a:endParaRPr lang="en-GB" sz="1050" b="1" dirty="0"/>
                    </a:p>
                  </a:txBody>
                  <a:tcPr marL="118169" marR="118169" marT="59086" marB="59086" anchor="ctr">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2447738436"/>
                  </a:ext>
                </a:extLst>
              </a:tr>
              <a:tr h="353039">
                <a:tc>
                  <a:txBody>
                    <a:bodyPr/>
                    <a:lstStyle/>
                    <a:p>
                      <a:pPr algn="ctr"/>
                      <a:endParaRPr lang="en-GB" sz="1000" b="1" dirty="0"/>
                    </a:p>
                  </a:txBody>
                  <a:tcPr marL="118169" marR="118169" marT="59086" marB="59086"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1000" b="1" dirty="0"/>
                        <a:t>Week 1</a:t>
                      </a:r>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b="1" dirty="0"/>
                        <a:t>Week 2</a:t>
                      </a:r>
                    </a:p>
                  </a:txBody>
                  <a:tcPr marL="118169" marR="118169" marT="59086" marB="59086"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r>
                        <a:rPr lang="en-GB" sz="1000" b="1" dirty="0"/>
                        <a:t>Week 3</a:t>
                      </a:r>
                    </a:p>
                  </a:txBody>
                  <a:tcPr marL="118169" marR="118169" marT="59086" marB="5908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r>
                        <a:rPr lang="en-GB" sz="1000" b="1" dirty="0"/>
                        <a:t>Week 4</a:t>
                      </a:r>
                    </a:p>
                  </a:txBody>
                  <a:tcPr marL="118169" marR="118169" marT="59086" marB="5908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r>
                        <a:rPr lang="en-GB" sz="1000" b="1" dirty="0"/>
                        <a:t>Week 5</a:t>
                      </a:r>
                    </a:p>
                  </a:txBody>
                  <a:tcPr marL="118169" marR="118169" marT="59086" marB="5908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r>
                        <a:rPr lang="en-GB" sz="1000" b="1" dirty="0"/>
                        <a:t>Week 6</a:t>
                      </a:r>
                    </a:p>
                  </a:txBody>
                  <a:tcPr marL="118169" marR="118169" marT="59086" marB="5908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r>
                        <a:rPr lang="en-GB" sz="1000" b="1" dirty="0"/>
                        <a:t>Week 7</a:t>
                      </a:r>
                    </a:p>
                  </a:txBody>
                  <a:tcPr marL="118169" marR="118169" marT="59086" marB="5908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r>
                        <a:rPr lang="en-GB" sz="1000" b="1" dirty="0"/>
                        <a:t>Week</a:t>
                      </a:r>
                      <a:r>
                        <a:rPr lang="en-GB" sz="1000" b="1" baseline="0" dirty="0"/>
                        <a:t> 8</a:t>
                      </a:r>
                      <a:endParaRPr lang="en-GB" sz="1000" b="1" dirty="0"/>
                    </a:p>
                  </a:txBody>
                  <a:tcPr marL="118169" marR="118169" marT="59086" marB="5908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r>
                        <a:rPr lang="en-GB" sz="1000" b="1" dirty="0"/>
                        <a:t>Week 9</a:t>
                      </a:r>
                    </a:p>
                  </a:txBody>
                  <a:tcPr marL="118169" marR="118169" marT="59086" marB="5908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gridSpan="2">
                  <a:txBody>
                    <a:bodyPr/>
                    <a:lstStyle/>
                    <a:p>
                      <a:pPr algn="ctr"/>
                      <a:r>
                        <a:rPr lang="en-GB" sz="1000" b="1" dirty="0"/>
                        <a:t>Week 10</a:t>
                      </a:r>
                    </a:p>
                  </a:txBody>
                  <a:tcPr marL="118169" marR="118169" marT="59086" marB="5908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endParaRPr lang="en-GB"/>
                    </a:p>
                  </a:txBody>
                  <a:tcPr/>
                </a:tc>
                <a:tc>
                  <a:txBody>
                    <a:bodyPr/>
                    <a:lstStyle/>
                    <a:p>
                      <a:pPr algn="ctr"/>
                      <a:r>
                        <a:rPr lang="en-GB" sz="1000" b="1" dirty="0"/>
                        <a:t>Week 11</a:t>
                      </a:r>
                    </a:p>
                  </a:txBody>
                  <a:tcPr marL="118169" marR="118169" marT="59086" marB="5908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r>
                        <a:rPr lang="en-GB" sz="1000" b="1" dirty="0"/>
                        <a:t>Week 12</a:t>
                      </a:r>
                    </a:p>
                  </a:txBody>
                  <a:tcPr marL="118169" marR="118169" marT="59086" marB="5908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r>
                        <a:rPr lang="en-GB" sz="1000" b="1" dirty="0"/>
                        <a:t>Week 13</a:t>
                      </a:r>
                    </a:p>
                  </a:txBody>
                  <a:tcPr marL="118169" marR="118169" marT="59086" marB="5908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r>
                        <a:rPr lang="en-GB" sz="1000" b="1" dirty="0"/>
                        <a:t>Week 14</a:t>
                      </a:r>
                    </a:p>
                  </a:txBody>
                  <a:tcPr marL="118169" marR="118169" marT="59086" marB="5908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r>
                        <a:rPr lang="en-GB" sz="1000" b="1" dirty="0"/>
                        <a:t>Week 15</a:t>
                      </a:r>
                    </a:p>
                  </a:txBody>
                  <a:tcPr marL="118169" marR="118169" marT="59086" marB="5908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3231307935"/>
                  </a:ext>
                </a:extLst>
              </a:tr>
              <a:tr h="1426827">
                <a:tc>
                  <a:txBody>
                    <a:bodyPr/>
                    <a:lstStyle/>
                    <a:p>
                      <a:pPr algn="ctr"/>
                      <a:r>
                        <a:rPr lang="en-GB" sz="1000" b="1" dirty="0"/>
                        <a:t>Expert Focus</a:t>
                      </a:r>
                    </a:p>
                  </a:txBody>
                  <a:tcPr marL="118169" marR="118169" marT="59086" marB="59086"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gridSpan="2">
                  <a:txBody>
                    <a:bodyPr/>
                    <a:lstStyle/>
                    <a:p>
                      <a:pPr algn="ctr"/>
                      <a:r>
                        <a:rPr lang="en-GB" sz="1000" b="0" dirty="0"/>
                        <a:t>Discrete</a:t>
                      </a:r>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GB"/>
                    </a:p>
                  </a:txBody>
                  <a:tcPr/>
                </a:tc>
                <a:tc gridSpan="6">
                  <a:txBody>
                    <a:bodyPr/>
                    <a:lstStyle/>
                    <a:p>
                      <a:pPr algn="ctr"/>
                      <a:r>
                        <a:rPr lang="en-GB" sz="1000" b="1" dirty="0"/>
                        <a:t>To understand why we have day and night</a:t>
                      </a:r>
                    </a:p>
                    <a:p>
                      <a:pPr algn="ctr"/>
                      <a:r>
                        <a:rPr lang="en-GB" sz="1000" dirty="0"/>
                        <a:t>We will find out about</a:t>
                      </a:r>
                      <a:r>
                        <a:rPr lang="en-GB" sz="1000" baseline="0" dirty="0"/>
                        <a:t> how the Earth moves in relation to other planets and rotates to give us day and night. As well as finding out about time zones, phases of the moon, the sizes of the planets in relation to others.</a:t>
                      </a:r>
                      <a:endParaRPr lang="en-GB" sz="1000" dirty="0"/>
                    </a:p>
                    <a:p>
                      <a:pPr algn="ctr"/>
                      <a:r>
                        <a:rPr lang="en-GB" sz="1000" dirty="0">
                          <a:solidFill>
                            <a:schemeClr val="accent2">
                              <a:lumMod val="75000"/>
                            </a:schemeClr>
                          </a:solidFill>
                        </a:rPr>
                        <a:t>(Expert- life centre</a:t>
                      </a:r>
                      <a:r>
                        <a:rPr lang="en-GB" sz="1000" baseline="0" dirty="0">
                          <a:solidFill>
                            <a:schemeClr val="accent2">
                              <a:lumMod val="75000"/>
                            </a:schemeClr>
                          </a:solidFill>
                        </a:rPr>
                        <a:t>)</a:t>
                      </a:r>
                      <a:endParaRPr lang="en-GB" sz="1000" dirty="0">
                        <a:solidFill>
                          <a:schemeClr val="accent2">
                            <a:lumMod val="75000"/>
                          </a:schemeClr>
                        </a:solidFill>
                      </a:endParaRPr>
                    </a:p>
                    <a:p>
                      <a:pPr algn="ctr"/>
                      <a:r>
                        <a:rPr lang="en-GB" sz="1000" dirty="0">
                          <a:solidFill>
                            <a:srgbClr val="FF0000"/>
                          </a:solidFill>
                        </a:rPr>
                        <a:t>(End: Share ppt with KS1</a:t>
                      </a:r>
                      <a:r>
                        <a:rPr lang="en-GB" sz="1000" dirty="0" smtClean="0">
                          <a:solidFill>
                            <a:srgbClr val="FF0000"/>
                          </a:solidFill>
                        </a:rPr>
                        <a:t>)</a:t>
                      </a:r>
                      <a:endParaRPr lang="en-GB" sz="1000" dirty="0">
                        <a:solidFill>
                          <a:srgbClr val="FF0000"/>
                        </a:solidFill>
                      </a:endParaRPr>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GB"/>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hMerge="1">
                  <a:txBody>
                    <a:bodyPr/>
                    <a:lstStyle/>
                    <a:p>
                      <a:endParaRPr lang="en-GB"/>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hMerge="1">
                  <a:txBody>
                    <a:bodyPr/>
                    <a:lstStyle/>
                    <a:p>
                      <a:pPr algn="ctr"/>
                      <a:endParaRPr lang="en-GB" sz="1000" b="0" dirty="0"/>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GB"/>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hMerge="1">
                  <a:txBody>
                    <a:bodyPr/>
                    <a:lstStyle/>
                    <a:p>
                      <a:pPr algn="ctr"/>
                      <a:endParaRPr lang="en-GB" sz="1000" b="0" dirty="0">
                        <a:solidFill>
                          <a:srgbClr val="FF0000"/>
                        </a:solidFill>
                      </a:endParaRPr>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5">
                  <a:txBody>
                    <a:bodyPr/>
                    <a:lstStyle/>
                    <a:p>
                      <a:pPr algn="ctr"/>
                      <a:r>
                        <a:rPr lang="en-GB" sz="1000" b="1" dirty="0" smtClean="0"/>
                        <a:t>Working the land from Wheatley Hill to Central America-</a:t>
                      </a:r>
                    </a:p>
                    <a:p>
                      <a:pPr algn="ctr"/>
                      <a:r>
                        <a:rPr lang="en-GB" sz="1000" b="1" baseline="0" dirty="0" smtClean="0"/>
                        <a:t>Were the Maya more advanced than the Anglo Saxons?</a:t>
                      </a:r>
                    </a:p>
                    <a:p>
                      <a:pPr algn="ctr"/>
                      <a:r>
                        <a:rPr lang="en-GB" sz="1000" b="0" baseline="0" dirty="0" smtClean="0"/>
                        <a:t>Pupils to recap the links between </a:t>
                      </a:r>
                      <a:r>
                        <a:rPr lang="en-GB" sz="1000" b="0" baseline="0" dirty="0" err="1" smtClean="0"/>
                        <a:t>W.Hill</a:t>
                      </a:r>
                      <a:r>
                        <a:rPr lang="en-GB" sz="1000" b="0" baseline="0" dirty="0" smtClean="0"/>
                        <a:t>- farming and Anglo Saxons to compare with the life of Mayans. We will look at where the Mayans settled, their civilisation, arming, inventions, life for Mayan people and compare to our own local history of Anglo Saxons.</a:t>
                      </a:r>
                    </a:p>
                    <a:p>
                      <a:pPr algn="ctr"/>
                      <a:r>
                        <a:rPr lang="en-GB" sz="1000" b="0" baseline="0" dirty="0" smtClean="0">
                          <a:solidFill>
                            <a:schemeClr val="accent2">
                              <a:lumMod val="75000"/>
                            </a:schemeClr>
                          </a:solidFill>
                        </a:rPr>
                        <a:t>(Expert- zoom with an expert)</a:t>
                      </a:r>
                    </a:p>
                    <a:p>
                      <a:pPr algn="ctr"/>
                      <a:r>
                        <a:rPr lang="en-GB" sz="1000" b="0" baseline="0" dirty="0" smtClean="0">
                          <a:solidFill>
                            <a:srgbClr val="FF0000"/>
                          </a:solidFill>
                        </a:rPr>
                        <a:t>(End: Create comparison </a:t>
                      </a:r>
                      <a:r>
                        <a:rPr lang="en-GB" sz="1000" b="0" baseline="0" dirty="0" err="1" smtClean="0">
                          <a:solidFill>
                            <a:srgbClr val="FF0000"/>
                          </a:solidFill>
                        </a:rPr>
                        <a:t>ppt</a:t>
                      </a:r>
                      <a:r>
                        <a:rPr lang="en-GB" sz="1000" b="0" baseline="0" dirty="0" smtClean="0">
                          <a:solidFill>
                            <a:srgbClr val="FF0000"/>
                          </a:solidFill>
                        </a:rPr>
                        <a:t> to show to another class) </a:t>
                      </a:r>
                      <a:endParaRPr lang="en-GB" sz="1000" b="0" dirty="0" smtClean="0">
                        <a:solidFill>
                          <a:srgbClr val="FF0000"/>
                        </a:solidFill>
                      </a:endParaRPr>
                    </a:p>
                    <a:p>
                      <a:endParaRPr lang="en-GB" sz="1000" dirty="0"/>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GB"/>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GB"/>
                    </a:p>
                  </a:txBody>
                  <a:tcPr/>
                </a:tc>
                <a:tc hMerge="1">
                  <a:txBody>
                    <a:bodyPr/>
                    <a:lstStyle/>
                    <a:p>
                      <a:pPr algn="ctr"/>
                      <a:endParaRPr lang="en-GB" sz="800" dirty="0"/>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ctr"/>
                      <a:endParaRPr lang="en-GB" sz="1000" b="0" dirty="0"/>
                    </a:p>
                  </a:txBody>
                  <a:tcPr marL="118169" marR="118169" marT="59086" marB="5908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pPr algn="ctr"/>
                      <a:r>
                        <a:rPr lang="en-GB" sz="1000" dirty="0"/>
                        <a:t>Discrete</a:t>
                      </a:r>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ctr"/>
                      <a:endParaRPr lang="en-GB" sz="1000" b="0" dirty="0"/>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7">
                  <a:txBody>
                    <a:bodyPr/>
                    <a:lstStyle/>
                    <a:p>
                      <a:pPr algn="ctr"/>
                      <a:r>
                        <a:rPr lang="en-GB" sz="1000" b="1" dirty="0"/>
                        <a:t>Half term after week </a:t>
                      </a:r>
                      <a:r>
                        <a:rPr lang="en-GB" sz="1000" b="1" dirty="0" smtClean="0"/>
                        <a:t>8</a:t>
                      </a:r>
                      <a:endParaRPr lang="en-GB" sz="1000" b="1" dirty="0"/>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extLst>
                  <a:ext uri="{0D108BD9-81ED-4DB2-BD59-A6C34878D82A}">
                    <a16:rowId xmlns:a16="http://schemas.microsoft.com/office/drawing/2014/main" val="10002"/>
                  </a:ext>
                </a:extLst>
              </a:tr>
              <a:tr h="502482">
                <a:tc>
                  <a:txBody>
                    <a:bodyPr/>
                    <a:lstStyle/>
                    <a:p>
                      <a:pPr algn="ctr"/>
                      <a:r>
                        <a:rPr lang="en-GB" sz="1000" b="1" dirty="0"/>
                        <a:t>Class Text</a:t>
                      </a:r>
                    </a:p>
                  </a:txBody>
                  <a:tcPr marL="118169" marR="118169" marT="59086" marB="59086"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gridSpan="8">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1000" b="0" i="1" dirty="0"/>
                        <a:t>The Jamie Drake Equation- Christopher Edge</a:t>
                      </a:r>
                    </a:p>
                  </a:txBody>
                  <a:tcPr marL="118169" marR="118169" marT="59086" marB="59086"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ctr"/>
                      <a:endParaRPr lang="en-GB" sz="1000" b="0" dirty="0"/>
                    </a:p>
                  </a:txBody>
                  <a:tcPr marL="118169" marR="118169" marT="59086" marB="59086" anchor="ctr"/>
                </a:tc>
                <a:tc hMerge="1">
                  <a:txBody>
                    <a:bodyPr/>
                    <a:lstStyle/>
                    <a:p>
                      <a:pPr algn="ctr"/>
                      <a:endParaRPr lang="en-GB" sz="1000" b="0" dirty="0"/>
                    </a:p>
                  </a:txBody>
                  <a:tcPr marL="118169" marR="118169" marT="59086" marB="59086" anchor="ctr"/>
                </a:tc>
                <a:tc hMerge="1">
                  <a:txBody>
                    <a:bodyPr/>
                    <a:lstStyle/>
                    <a:p>
                      <a:pPr algn="ctr"/>
                      <a:endParaRPr lang="en-GB" sz="1000" b="0" dirty="0"/>
                    </a:p>
                  </a:txBody>
                  <a:tcPr marL="118169" marR="118169" marT="59086" marB="59086" anchor="ctr"/>
                </a:tc>
                <a:tc hMerge="1">
                  <a:txBody>
                    <a:bodyPr/>
                    <a:lstStyle/>
                    <a:p>
                      <a:pPr algn="ctr"/>
                      <a:endParaRPr lang="en-GB" sz="1000" b="0" dirty="0"/>
                    </a:p>
                  </a:txBody>
                  <a:tcPr marL="118169" marR="118169" marT="59086" marB="59086" anchor="ctr"/>
                </a:tc>
                <a:tc hMerge="1">
                  <a:txBody>
                    <a:bodyPr/>
                    <a:lstStyle/>
                    <a:p>
                      <a:pPr algn="ctr"/>
                      <a:endParaRPr lang="en-GB" sz="1000" b="0" dirty="0"/>
                    </a:p>
                  </a:txBody>
                  <a:tcPr marL="118169" marR="118169" marT="59086" marB="5908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a:p>
                  </a:txBody>
                  <a:tcPr/>
                </a:tc>
                <a:tc hMerge="1">
                  <a:txBody>
                    <a:bodyPr/>
                    <a:lstStyle/>
                    <a:p>
                      <a:pPr algn="ctr"/>
                      <a:endParaRPr lang="en-GB" sz="1000" b="0" i="1" dirty="0">
                        <a:solidFill>
                          <a:schemeClr val="tx1"/>
                        </a:solidFill>
                      </a:endParaRPr>
                    </a:p>
                  </a:txBody>
                  <a:tcPr marL="118169" marR="118169" marT="59086" marB="59086"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pPr algn="ctr"/>
                      <a:r>
                        <a:rPr lang="en-GB" sz="1000" b="0" i="1" dirty="0" smtClean="0">
                          <a:solidFill>
                            <a:schemeClr val="tx1"/>
                          </a:solidFill>
                        </a:rPr>
                        <a:t>Rain Player – David </a:t>
                      </a:r>
                      <a:r>
                        <a:rPr lang="en-GB" sz="1000" b="0" i="1" kern="1200" dirty="0" smtClean="0">
                          <a:solidFill>
                            <a:schemeClr val="tx1"/>
                          </a:solidFill>
                          <a:effectLst/>
                          <a:latin typeface="+mn-lt"/>
                          <a:ea typeface="+mn-ea"/>
                          <a:cs typeface="+mn-cs"/>
                        </a:rPr>
                        <a:t>Wisniewski</a:t>
                      </a:r>
                      <a:endParaRPr lang="en-GB" sz="1000" b="0" i="1" dirty="0">
                        <a:solidFill>
                          <a:schemeClr val="tx1"/>
                        </a:solidFill>
                      </a:endParaRPr>
                    </a:p>
                  </a:txBody>
                  <a:tcPr marL="118169" marR="118169" marT="59086" marB="59086"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GB"/>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3">
                  <a:txBody>
                    <a:bodyPr/>
                    <a:lstStyle/>
                    <a:p>
                      <a:pPr algn="ctr"/>
                      <a:r>
                        <a:rPr lang="en-GB" sz="1000" b="0" i="1" dirty="0" smtClean="0">
                          <a:solidFill>
                            <a:schemeClr val="tx1"/>
                          </a:solidFill>
                        </a:rPr>
                        <a:t>The Chocolate Tree- Linda Lowry </a:t>
                      </a:r>
                      <a:endParaRPr lang="en-GB" sz="1000" b="0" i="1" dirty="0">
                        <a:solidFill>
                          <a:schemeClr val="tx1"/>
                        </a:solidFill>
                      </a:endParaRPr>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sz="800" dirty="0"/>
                    </a:p>
                  </a:txBody>
                  <a:tcPr marL="118169" marR="118169" marT="59086" marB="59086"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a:p>
                  </a:txBody>
                  <a:tcPr marL="118169" marR="118169" marT="59086" marB="5908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pPr algn="ctr"/>
                      <a:r>
                        <a:rPr lang="en-GB" sz="1000" b="0" i="1" dirty="0"/>
                        <a:t>A Christmas Carol- Phillip Gooden</a:t>
                      </a:r>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ctr"/>
                      <a:endParaRPr lang="en-GB" sz="900" b="0" dirty="0"/>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endParaRPr lang="en-GB" sz="1200" b="0" dirty="0"/>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extLst>
                  <a:ext uri="{0D108BD9-81ED-4DB2-BD59-A6C34878D82A}">
                    <a16:rowId xmlns:a16="http://schemas.microsoft.com/office/drawing/2014/main" val="10003"/>
                  </a:ext>
                </a:extLst>
              </a:tr>
              <a:tr h="502482">
                <a:tc>
                  <a:txBody>
                    <a:bodyPr/>
                    <a:lstStyle/>
                    <a:p>
                      <a:pPr algn="ctr"/>
                      <a:r>
                        <a:rPr lang="en-GB" sz="1000" b="1" dirty="0"/>
                        <a:t>Writing Focus</a:t>
                      </a:r>
                    </a:p>
                  </a:txBody>
                  <a:tcPr marL="118169" marR="118169" marT="59086" marB="59086"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gridSpan="2">
                  <a:txBody>
                    <a:bodyPr/>
                    <a:lstStyle/>
                    <a:p>
                      <a:pPr algn="ctr"/>
                      <a:r>
                        <a:rPr lang="en-GB" sz="1000" b="0" dirty="0"/>
                        <a:t>Non-chronological report</a:t>
                      </a:r>
                    </a:p>
                  </a:txBody>
                  <a:tcPr marL="118169" marR="118169" marT="59086" marB="59086"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ctr"/>
                      <a:endParaRPr lang="en-GB" sz="800" b="0" dirty="0"/>
                    </a:p>
                  </a:txBody>
                  <a:tcPr marL="118169" marR="118169" marT="59086" marB="5908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3">
                  <a:txBody>
                    <a:bodyPr/>
                    <a:lstStyle/>
                    <a:p>
                      <a:pPr marL="0" marR="0" indent="0" algn="ctr" defTabSz="1280160" rtl="0" eaLnBrk="1" fontAlgn="auto" latinLnBrk="0" hangingPunct="1">
                        <a:lnSpc>
                          <a:spcPct val="100000"/>
                        </a:lnSpc>
                        <a:spcBef>
                          <a:spcPts val="0"/>
                        </a:spcBef>
                        <a:spcAft>
                          <a:spcPts val="0"/>
                        </a:spcAft>
                        <a:buClrTx/>
                        <a:buSzTx/>
                        <a:buFontTx/>
                        <a:buNone/>
                        <a:tabLst/>
                        <a:defRPr/>
                      </a:pPr>
                      <a:r>
                        <a:rPr lang="en-GB" sz="1000" b="0" dirty="0"/>
                        <a:t>Formal Letter</a:t>
                      </a:r>
                    </a:p>
                  </a:txBody>
                  <a:tcPr marL="118169" marR="118169" marT="59086" marB="5908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marL="0" marR="0" indent="0" algn="ctr" defTabSz="1280160" rtl="0" eaLnBrk="1" fontAlgn="auto" latinLnBrk="0" hangingPunct="1">
                        <a:lnSpc>
                          <a:spcPct val="100000"/>
                        </a:lnSpc>
                        <a:spcBef>
                          <a:spcPts val="0"/>
                        </a:spcBef>
                        <a:spcAft>
                          <a:spcPts val="0"/>
                        </a:spcAft>
                        <a:buClrTx/>
                        <a:buSzTx/>
                        <a:buFontTx/>
                        <a:buNone/>
                        <a:tabLst/>
                        <a:defRPr/>
                      </a:pPr>
                      <a:endParaRPr lang="en-GB" sz="1000" b="0" dirty="0"/>
                    </a:p>
                  </a:txBody>
                  <a:tcPr marL="118169" marR="118169" marT="59086" marB="5908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marL="0" marR="0" indent="0" algn="ctr" defTabSz="1280160" rtl="0" eaLnBrk="1" fontAlgn="auto" latinLnBrk="0" hangingPunct="1">
                        <a:lnSpc>
                          <a:spcPct val="100000"/>
                        </a:lnSpc>
                        <a:spcBef>
                          <a:spcPts val="0"/>
                        </a:spcBef>
                        <a:spcAft>
                          <a:spcPts val="0"/>
                        </a:spcAft>
                        <a:buClrTx/>
                        <a:buSzTx/>
                        <a:buFontTx/>
                        <a:buNone/>
                        <a:tabLst/>
                        <a:defRPr/>
                      </a:pPr>
                      <a:endParaRPr lang="en-GB" sz="1000" b="0" dirty="0"/>
                    </a:p>
                  </a:txBody>
                  <a:tcPr marL="118169" marR="118169" marT="59086" marB="5908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3">
                  <a:txBody>
                    <a:bodyPr/>
                    <a:lstStyle/>
                    <a:p>
                      <a:pPr marL="0" marR="0" indent="0" algn="ctr" defTabSz="1280160" rtl="0" eaLnBrk="1" fontAlgn="auto" latinLnBrk="0" hangingPunct="1">
                        <a:lnSpc>
                          <a:spcPct val="100000"/>
                        </a:lnSpc>
                        <a:spcBef>
                          <a:spcPts val="0"/>
                        </a:spcBef>
                        <a:spcAft>
                          <a:spcPts val="0"/>
                        </a:spcAft>
                        <a:buClrTx/>
                        <a:buSzTx/>
                        <a:buFontTx/>
                        <a:buNone/>
                        <a:tabLst/>
                        <a:defRPr/>
                      </a:pPr>
                      <a:r>
                        <a:rPr lang="en-GB" sz="1000" b="0" dirty="0" smtClean="0"/>
                        <a:t>Narrative with a different view</a:t>
                      </a:r>
                      <a:r>
                        <a:rPr lang="en-GB" sz="1000" b="0" baseline="0" dirty="0" smtClean="0"/>
                        <a:t> point</a:t>
                      </a:r>
                      <a:endParaRPr lang="en-GB" sz="1000" b="0" dirty="0" smtClean="0"/>
                    </a:p>
                  </a:txBody>
                  <a:tcPr marL="118169" marR="118169" marT="59086" marB="59086" anchor="ctr">
                    <a:lnB w="12700" cap="flat" cmpd="sng" algn="ctr">
                      <a:solidFill>
                        <a:schemeClr val="tx1"/>
                      </a:solidFill>
                      <a:prstDash val="solid"/>
                      <a:round/>
                      <a:headEnd type="none" w="med" len="med"/>
                      <a:tailEnd type="none" w="med" len="med"/>
                    </a:lnB>
                    <a:solidFill>
                      <a:schemeClr val="bg1"/>
                    </a:solidFill>
                  </a:tcPr>
                </a:tc>
                <a:tc hMerge="1">
                  <a:txBody>
                    <a:bodyPr/>
                    <a:lstStyle/>
                    <a:p>
                      <a:pPr algn="ctr"/>
                      <a:endParaRPr lang="en-GB" sz="1000" b="0" dirty="0"/>
                    </a:p>
                  </a:txBody>
                  <a:tcPr marL="118169" marR="118169" marT="59086" marB="59086" anchor="ctr">
                    <a:lnB w="12700" cap="flat" cmpd="sng" algn="ctr">
                      <a:solidFill>
                        <a:schemeClr val="tx1"/>
                      </a:solidFill>
                      <a:prstDash val="solid"/>
                      <a:round/>
                      <a:headEnd type="none" w="med" len="med"/>
                      <a:tailEnd type="none" w="med" len="med"/>
                    </a:lnB>
                    <a:solidFill>
                      <a:schemeClr val="bg1"/>
                    </a:solidFill>
                  </a:tcPr>
                </a:tc>
                <a:tc hMerge="1">
                  <a:txBody>
                    <a:bodyPr/>
                    <a:lstStyle/>
                    <a:p>
                      <a:pPr algn="ctr"/>
                      <a:endParaRPr lang="en-GB" sz="1000" b="0" dirty="0"/>
                    </a:p>
                  </a:txBody>
                  <a:tcPr marL="118169" marR="118169" marT="59086" marB="5908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pPr marL="0" marR="0" indent="0" algn="ctr" defTabSz="1280160" rtl="0" eaLnBrk="1" fontAlgn="auto" latinLnBrk="0" hangingPunct="1">
                        <a:lnSpc>
                          <a:spcPct val="100000"/>
                        </a:lnSpc>
                        <a:spcBef>
                          <a:spcPts val="0"/>
                        </a:spcBef>
                        <a:spcAft>
                          <a:spcPts val="0"/>
                        </a:spcAft>
                        <a:buClrTx/>
                        <a:buSzTx/>
                        <a:buFontTx/>
                        <a:buNone/>
                        <a:tabLst/>
                        <a:defRPr/>
                      </a:pPr>
                      <a:r>
                        <a:rPr lang="en-GB" sz="1050" b="0" dirty="0" smtClean="0"/>
                        <a:t>Biography </a:t>
                      </a:r>
                    </a:p>
                    <a:p>
                      <a:pPr algn="ctr"/>
                      <a:endParaRPr lang="en-GB" sz="800" b="0" dirty="0"/>
                    </a:p>
                  </a:txBody>
                  <a:tcPr marL="118169" marR="118169" marT="59086" marB="5908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ctr"/>
                      <a:endParaRPr lang="en-GB" sz="800" b="0" dirty="0"/>
                    </a:p>
                  </a:txBody>
                  <a:tcPr marL="118169" marR="118169" marT="59086" marB="5908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3">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1000" b="0" dirty="0" smtClean="0"/>
                        <a:t>Traditional Legend</a:t>
                      </a:r>
                    </a:p>
                    <a:p>
                      <a:pPr algn="ctr"/>
                      <a:endParaRPr lang="en-GB" sz="1000" b="0" dirty="0" smtClean="0"/>
                    </a:p>
                    <a:p>
                      <a:pPr algn="ctr"/>
                      <a:endParaRPr lang="en-GB" sz="1000" b="0" dirty="0"/>
                    </a:p>
                  </a:txBody>
                  <a:tcPr marL="118169" marR="118169" marT="59086" marB="59086"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ctr"/>
                      <a:endParaRPr lang="en-GB" sz="1000" b="0" dirty="0"/>
                    </a:p>
                  </a:txBody>
                  <a:tcPr marL="118169" marR="118169" marT="59086" marB="59086"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endParaRPr lang="en-GB" sz="800" b="0" dirty="0"/>
                    </a:p>
                  </a:txBody>
                  <a:tcPr marL="118169" marR="118169" marT="59086" marB="5908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1000" b="0" dirty="0"/>
                        <a:t>Structured Poem Kennings</a:t>
                      </a:r>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endParaRPr lang="en-GB" sz="800" b="0" dirty="0"/>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pPr algn="ctr"/>
                      <a:r>
                        <a:rPr lang="en-GB" sz="1000" b="1" dirty="0"/>
                        <a:t>Half term after week 7</a:t>
                      </a:r>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extLst>
                  <a:ext uri="{0D108BD9-81ED-4DB2-BD59-A6C34878D82A}">
                    <a16:rowId xmlns:a16="http://schemas.microsoft.com/office/drawing/2014/main" val="4236140578"/>
                  </a:ext>
                </a:extLst>
              </a:tr>
              <a:tr h="2008860">
                <a:tc>
                  <a:txBody>
                    <a:bodyPr/>
                    <a:lstStyle/>
                    <a:p>
                      <a:pPr algn="ctr"/>
                      <a:r>
                        <a:rPr lang="en-GB" sz="1000" b="1" kern="1200" dirty="0">
                          <a:solidFill>
                            <a:schemeClr val="tx1"/>
                          </a:solidFill>
                          <a:effectLst/>
                          <a:latin typeface="+mn-lt"/>
                          <a:ea typeface="+mn-ea"/>
                          <a:cs typeface="+mn-cs"/>
                        </a:rPr>
                        <a:t>Foundation Subjects – Expert Focus Link</a:t>
                      </a:r>
                    </a:p>
                  </a:txBody>
                  <a:tcPr marL="118169" marR="118169" marT="59086" marB="59086" vert="vert27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ctr"/>
                      <a:r>
                        <a:rPr lang="en-GB" sz="1000" b="1" kern="1200" dirty="0">
                          <a:solidFill>
                            <a:schemeClr val="tx1"/>
                          </a:solidFill>
                          <a:effectLst/>
                          <a:latin typeface="+mn-lt"/>
                          <a:ea typeface="+mn-ea"/>
                          <a:cs typeface="+mn-cs"/>
                        </a:rPr>
                        <a:t>Geography</a:t>
                      </a:r>
                      <a:r>
                        <a:rPr lang="en-GB" sz="1000" kern="1200" dirty="0">
                          <a:solidFill>
                            <a:schemeClr val="tx1"/>
                          </a:solidFill>
                          <a:effectLst/>
                          <a:latin typeface="+mn-lt"/>
                          <a:ea typeface="+mn-ea"/>
                          <a:cs typeface="+mn-cs"/>
                        </a:rPr>
                        <a:t>-</a:t>
                      </a:r>
                    </a:p>
                    <a:p>
                      <a:pPr marL="0" marR="0" lvl="0" indent="0" algn="ctr" defTabSz="1280160" rtl="0" eaLnBrk="1" fontAlgn="auto" latinLnBrk="0" hangingPunct="1">
                        <a:lnSpc>
                          <a:spcPct val="100000"/>
                        </a:lnSpc>
                        <a:spcBef>
                          <a:spcPts val="0"/>
                        </a:spcBef>
                        <a:spcAft>
                          <a:spcPts val="0"/>
                        </a:spcAft>
                        <a:buClrTx/>
                        <a:buSzTx/>
                        <a:buFontTx/>
                        <a:buNone/>
                        <a:tabLst/>
                        <a:defRPr/>
                      </a:pPr>
                      <a:r>
                        <a:rPr lang="en-GB" sz="1000" b="1" kern="1200" dirty="0">
                          <a:solidFill>
                            <a:schemeClr val="tx1"/>
                          </a:solidFill>
                          <a:effectLst/>
                          <a:latin typeface="+mn-lt"/>
                          <a:ea typeface="+mn-ea"/>
                          <a:cs typeface="+mn-cs"/>
                        </a:rPr>
                        <a:t>Our Place in the World </a:t>
                      </a:r>
                      <a:r>
                        <a:rPr lang="en-GB" sz="1000" b="1" i="0" u="none" strike="noStrike" kern="1200" noProof="0" dirty="0">
                          <a:effectLst/>
                          <a:latin typeface="+mn-lt"/>
                        </a:rPr>
                        <a:t>- </a:t>
                      </a:r>
                      <a:r>
                        <a:rPr lang="en-GB" sz="1000" b="0" i="0" u="none" strike="noStrike" kern="1200" noProof="0" dirty="0">
                          <a:effectLst/>
                          <a:latin typeface="+mn-lt"/>
                        </a:rPr>
                        <a:t>Continents, Oceans, UK, Europe,</a:t>
                      </a:r>
                      <a:r>
                        <a:rPr lang="en-GB" sz="1000" b="0" i="0" u="none" strike="noStrike" kern="1200" baseline="0" noProof="0" dirty="0">
                          <a:effectLst/>
                          <a:latin typeface="+mn-lt"/>
                        </a:rPr>
                        <a:t> </a:t>
                      </a:r>
                      <a:r>
                        <a:rPr lang="en-GB" sz="1000" b="0" i="0" u="none" strike="noStrike" kern="1200" noProof="0" dirty="0">
                          <a:effectLst/>
                          <a:latin typeface="+mn-lt"/>
                        </a:rPr>
                        <a:t>Human/ physical features, Equator and Tropics. 4 figure grid reference</a:t>
                      </a:r>
                      <a:r>
                        <a:rPr lang="en-GB" sz="1000" b="0" i="0" u="none" strike="noStrike" kern="1200" noProof="0" dirty="0" smtClean="0">
                          <a:effectLst/>
                          <a:latin typeface="+mn-lt"/>
                        </a:rPr>
                        <a:t>.</a:t>
                      </a:r>
                    </a:p>
                    <a:p>
                      <a:pPr marL="0" marR="0" lvl="0" indent="0" algn="ctr" defTabSz="1280160" rtl="0" eaLnBrk="1" fontAlgn="auto" latinLnBrk="0" hangingPunct="1">
                        <a:lnSpc>
                          <a:spcPct val="100000"/>
                        </a:lnSpc>
                        <a:spcBef>
                          <a:spcPts val="0"/>
                        </a:spcBef>
                        <a:spcAft>
                          <a:spcPts val="0"/>
                        </a:spcAft>
                        <a:buClrTx/>
                        <a:buSzTx/>
                        <a:buFontTx/>
                        <a:buNone/>
                        <a:tabLst/>
                        <a:defRPr/>
                      </a:pPr>
                      <a:r>
                        <a:rPr lang="en-GB" sz="1000" b="0" i="0" u="none" strike="noStrike" kern="1200" noProof="0" dirty="0" smtClean="0">
                          <a:solidFill>
                            <a:schemeClr val="tx1"/>
                          </a:solidFill>
                          <a:effectLst/>
                          <a:latin typeface="+mn-lt"/>
                          <a:ea typeface="+mn-ea"/>
                          <a:cs typeface="+mn-cs"/>
                        </a:rPr>
                        <a:t>Use</a:t>
                      </a:r>
                      <a:r>
                        <a:rPr lang="en-GB" sz="1000" b="0" i="0" u="none" strike="noStrike" kern="1200" baseline="0" noProof="0" dirty="0" smtClean="0">
                          <a:solidFill>
                            <a:schemeClr val="tx1"/>
                          </a:solidFill>
                          <a:effectLst/>
                          <a:latin typeface="+mn-lt"/>
                          <a:ea typeface="+mn-ea"/>
                          <a:cs typeface="+mn-cs"/>
                        </a:rPr>
                        <a:t> geographical symbols.</a:t>
                      </a:r>
                      <a:endParaRPr lang="en-GB" sz="1000" kern="1200" dirty="0">
                        <a:solidFill>
                          <a:schemeClr val="tx1"/>
                        </a:solidFill>
                        <a:effectLst/>
                        <a:latin typeface="+mn-lt"/>
                        <a:ea typeface="+mn-ea"/>
                        <a:cs typeface="+mn-cs"/>
                      </a:endParaRPr>
                    </a:p>
                    <a:p>
                      <a:pPr algn="ctr"/>
                      <a:r>
                        <a:rPr lang="en-GB" sz="1000" b="1" kern="1200" dirty="0">
                          <a:solidFill>
                            <a:schemeClr val="tx1"/>
                          </a:solidFill>
                          <a:effectLst/>
                          <a:latin typeface="+mn-lt"/>
                          <a:ea typeface="+mn-ea"/>
                          <a:cs typeface="+mn-cs"/>
                        </a:rPr>
                        <a:t>A Study of the UK-</a:t>
                      </a:r>
                    </a:p>
                    <a:p>
                      <a:pPr algn="ctr"/>
                      <a:r>
                        <a:rPr lang="en-GB" sz="1000" b="0" i="0" u="none" strike="noStrike" noProof="0" dirty="0">
                          <a:latin typeface="+mn-lt"/>
                        </a:rPr>
                        <a:t>Wheatley Hill, Newcastle and London</a:t>
                      </a:r>
                      <a:endParaRPr lang="en-GB" sz="1000" kern="1200" dirty="0">
                        <a:solidFill>
                          <a:schemeClr val="accent2"/>
                        </a:solidFill>
                        <a:effectLst/>
                        <a:latin typeface="+mn-lt"/>
                        <a:ea typeface="+mn-ea"/>
                        <a:cs typeface="+mn-cs"/>
                      </a:endParaRPr>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lang="en-GB" sz="1000" kern="1200" dirty="0">
                        <a:solidFill>
                          <a:schemeClr val="tx1"/>
                        </a:solidFill>
                        <a:effectLst/>
                        <a:latin typeface="+mn-lt"/>
                        <a:ea typeface="+mn-ea"/>
                        <a:cs typeface="+mn-cs"/>
                      </a:endParaRPr>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6">
                  <a:txBody>
                    <a:bodyPr/>
                    <a:lstStyle/>
                    <a:p>
                      <a:pPr lvl="0" algn="ctr"/>
                      <a:r>
                        <a:rPr lang="en-GB" sz="1000" b="1" kern="1200" dirty="0">
                          <a:solidFill>
                            <a:schemeClr val="tx1"/>
                          </a:solidFill>
                          <a:effectLst/>
                          <a:latin typeface="+mn-lt"/>
                          <a:ea typeface="+mn-ea"/>
                          <a:cs typeface="+mn-cs"/>
                        </a:rPr>
                        <a:t>Art</a:t>
                      </a:r>
                    </a:p>
                    <a:p>
                      <a:pPr lvl="0" algn="ctr"/>
                      <a:r>
                        <a:rPr lang="en-GB" sz="1000" b="1" kern="1200" dirty="0">
                          <a:solidFill>
                            <a:schemeClr val="tx1"/>
                          </a:solidFill>
                          <a:effectLst/>
                          <a:latin typeface="+mn-lt"/>
                          <a:ea typeface="+mn-ea"/>
                          <a:cs typeface="+mn-cs"/>
                        </a:rPr>
                        <a:t>Painting-</a:t>
                      </a:r>
                    </a:p>
                    <a:p>
                      <a:pPr marL="0" marR="0" lvl="0" indent="0" algn="ctr" defTabSz="1280160" rtl="0" eaLnBrk="1" fontAlgn="auto" latinLnBrk="0" hangingPunct="1">
                        <a:lnSpc>
                          <a:spcPct val="100000"/>
                        </a:lnSpc>
                        <a:spcBef>
                          <a:spcPts val="0"/>
                        </a:spcBef>
                        <a:spcAft>
                          <a:spcPts val="0"/>
                        </a:spcAft>
                        <a:buClrTx/>
                        <a:buSzTx/>
                        <a:buFontTx/>
                        <a:buNone/>
                        <a:tabLst/>
                        <a:defRPr/>
                      </a:pPr>
                      <a:r>
                        <a:rPr lang="en-GB" sz="1000" b="0" i="0" u="none" strike="noStrike" noProof="0" dirty="0">
                          <a:latin typeface="+mn-lt"/>
                        </a:rPr>
                        <a:t>Show movement through paint in the style of Vincent Van Gogh.</a:t>
                      </a:r>
                      <a:endParaRPr lang="en-US" sz="1000" b="0" dirty="0"/>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lvl="0" algn="ctr"/>
                      <a:endParaRPr lang="en-US" sz="1000" b="0" dirty="0"/>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lvl="0" algn="ctr"/>
                      <a:endParaRPr lang="en-US" sz="1000" b="0" dirty="0"/>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endParaRPr lang="en-GB" sz="800" b="0" dirty="0"/>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hMerge="1">
                  <a:txBody>
                    <a:bodyPr/>
                    <a:lstStyle/>
                    <a:p>
                      <a:endParaRPr lang="en-GB" dirty="0"/>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lang="en-GB" sz="1000" b="1" kern="1200" dirty="0">
                        <a:solidFill>
                          <a:schemeClr val="tx1"/>
                        </a:solidFill>
                        <a:effectLst/>
                        <a:latin typeface="+mn-lt"/>
                        <a:ea typeface="+mn-ea"/>
                        <a:cs typeface="+mn-cs"/>
                      </a:endParaRPr>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5">
                  <a:txBody>
                    <a:bodyPr/>
                    <a:lstStyle/>
                    <a:p>
                      <a:pPr algn="ctr"/>
                      <a:r>
                        <a:rPr lang="en-GB" sz="1000" b="1" kern="1200" dirty="0">
                          <a:solidFill>
                            <a:schemeClr val="tx1"/>
                          </a:solidFill>
                          <a:effectLst/>
                          <a:latin typeface="+mn-lt"/>
                          <a:ea typeface="+mn-ea"/>
                          <a:cs typeface="+mn-cs"/>
                        </a:rPr>
                        <a:t>History</a:t>
                      </a:r>
                    </a:p>
                    <a:p>
                      <a:pPr algn="ctr"/>
                      <a:r>
                        <a:rPr lang="en-GB" sz="1000" b="1" dirty="0" smtClean="0"/>
                        <a:t>Working the land from Wheatley Hill to Central America-</a:t>
                      </a:r>
                    </a:p>
                    <a:p>
                      <a:pPr algn="ctr"/>
                      <a:r>
                        <a:rPr lang="en-GB" sz="1000" b="1" baseline="0" dirty="0" smtClean="0"/>
                        <a:t>Were the Maya more advanced than the Anglo Saxons?</a:t>
                      </a:r>
                    </a:p>
                    <a:p>
                      <a:pPr algn="ctr"/>
                      <a:r>
                        <a:rPr lang="en-GB" sz="1000" b="0" kern="1200" dirty="0" smtClean="0">
                          <a:solidFill>
                            <a:schemeClr val="tx1"/>
                          </a:solidFill>
                          <a:effectLst/>
                          <a:latin typeface="+mn-lt"/>
                          <a:ea typeface="+mn-ea"/>
                          <a:cs typeface="+mn-cs"/>
                        </a:rPr>
                        <a:t>.</a:t>
                      </a:r>
                      <a:endParaRPr lang="en-GB" sz="1000" b="1" i="0" u="none" strike="noStrike" dirty="0">
                        <a:solidFill>
                          <a:srgbClr val="000000"/>
                        </a:solidFill>
                        <a:effectLst/>
                        <a:latin typeface="Calibri" panose="020F0502020204030204" pitchFamily="34" charset="0"/>
                      </a:endParaRPr>
                    </a:p>
                    <a:p>
                      <a:pPr marL="0" marR="0" lvl="0" indent="0" algn="ctr" defTabSz="1280160" rtl="0" eaLnBrk="1" fontAlgn="auto" latinLnBrk="0" hangingPunct="1">
                        <a:lnSpc>
                          <a:spcPct val="100000"/>
                        </a:lnSpc>
                        <a:spcBef>
                          <a:spcPts val="0"/>
                        </a:spcBef>
                        <a:spcAft>
                          <a:spcPts val="0"/>
                        </a:spcAft>
                        <a:buClrTx/>
                        <a:buSzTx/>
                        <a:buFontTx/>
                        <a:buNone/>
                        <a:tabLst/>
                        <a:defRPr/>
                      </a:pPr>
                      <a:endParaRPr lang="en-GB" sz="1000" b="1" dirty="0"/>
                    </a:p>
                    <a:p>
                      <a:pPr algn="ctr"/>
                      <a:r>
                        <a:rPr lang="en-GB" sz="1000" b="1" kern="1200" dirty="0">
                          <a:solidFill>
                            <a:schemeClr val="tx1"/>
                          </a:solidFill>
                          <a:effectLst/>
                          <a:latin typeface="+mn-lt"/>
                          <a:ea typeface="+mn-ea"/>
                          <a:cs typeface="+mn-cs"/>
                        </a:rPr>
                        <a:t>DT-</a:t>
                      </a:r>
                    </a:p>
                    <a:p>
                      <a:pPr algn="ctr"/>
                      <a:r>
                        <a:rPr lang="en-GB" sz="1000" b="0" kern="1200" dirty="0">
                          <a:solidFill>
                            <a:schemeClr val="tx1"/>
                          </a:solidFill>
                          <a:effectLst/>
                          <a:latin typeface="+mn-lt"/>
                          <a:ea typeface="+mn-ea"/>
                          <a:cs typeface="+mn-cs"/>
                        </a:rPr>
                        <a:t>Textile-Embroidery </a:t>
                      </a:r>
                    </a:p>
                    <a:p>
                      <a:pPr algn="ctr"/>
                      <a:endParaRPr lang="en-GB" sz="1000" b="1" kern="1200" dirty="0">
                        <a:solidFill>
                          <a:schemeClr val="tx1"/>
                        </a:solidFill>
                        <a:effectLst/>
                        <a:latin typeface="+mn-lt"/>
                        <a:ea typeface="+mn-ea"/>
                        <a:cs typeface="+mn-cs"/>
                      </a:endParaRPr>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lang="en-GB" sz="800" b="0" dirty="0"/>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GB"/>
                    </a:p>
                  </a:txBody>
                  <a:tcPr/>
                </a:tc>
                <a:tc hMerge="1">
                  <a:txBody>
                    <a:bodyPr/>
                    <a:lstStyle/>
                    <a:p>
                      <a:pPr algn="ctr"/>
                      <a:endParaRPr lang="en-GB" sz="800" b="1" dirty="0"/>
                    </a:p>
                  </a:txBody>
                  <a:tcPr marL="118169" marR="118169" marT="59086" marB="59086"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hMerge="1">
                  <a:txBody>
                    <a:bodyPr/>
                    <a:lstStyle/>
                    <a:p>
                      <a:pPr algn="ctr"/>
                      <a:endParaRPr lang="en-GB" sz="1000" b="0" u="none" dirty="0"/>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ctr"/>
                      <a:r>
                        <a:rPr lang="en-GB" sz="1000" b="1" kern="1200" dirty="0">
                          <a:solidFill>
                            <a:schemeClr val="tx1"/>
                          </a:solidFill>
                          <a:effectLst/>
                          <a:latin typeface="+mn-lt"/>
                          <a:ea typeface="+mn-ea"/>
                          <a:cs typeface="+mn-cs"/>
                        </a:rPr>
                        <a:t>RE-</a:t>
                      </a:r>
                    </a:p>
                    <a:p>
                      <a:pPr marL="0" marR="0" lvl="0" indent="0" algn="ctr" defTabSz="1280160" rtl="0" eaLnBrk="1" fontAlgn="auto" latinLnBrk="0" hangingPunct="1">
                        <a:lnSpc>
                          <a:spcPct val="100000"/>
                        </a:lnSpc>
                        <a:spcBef>
                          <a:spcPts val="0"/>
                        </a:spcBef>
                        <a:spcAft>
                          <a:spcPts val="0"/>
                        </a:spcAft>
                        <a:buClrTx/>
                        <a:buSzTx/>
                        <a:buFontTx/>
                        <a:buNone/>
                        <a:tabLst/>
                        <a:defRPr/>
                      </a:pPr>
                      <a:r>
                        <a:rPr lang="en-GB" sz="1000" b="0" kern="1200" baseline="0" dirty="0">
                          <a:solidFill>
                            <a:schemeClr val="tx1"/>
                          </a:solidFill>
                          <a:effectLst/>
                          <a:latin typeface="+mn-lt"/>
                          <a:ea typeface="+mn-ea"/>
                          <a:cs typeface="+mn-cs"/>
                        </a:rPr>
                        <a:t>What are the themes of Christmas?</a:t>
                      </a:r>
                      <a:endParaRPr lang="en-GB" sz="1000" b="1" kern="1200" dirty="0">
                        <a:solidFill>
                          <a:schemeClr val="tx1"/>
                        </a:solidFill>
                        <a:effectLst/>
                        <a:latin typeface="+mn-lt"/>
                        <a:ea typeface="+mn-ea"/>
                        <a:cs typeface="+mn-cs"/>
                      </a:endParaRPr>
                    </a:p>
                    <a:p>
                      <a:pPr algn="ctr"/>
                      <a:endParaRPr lang="en-GB" sz="1000" b="1" kern="1200" dirty="0">
                        <a:solidFill>
                          <a:schemeClr val="tx1"/>
                        </a:solidFill>
                        <a:effectLst/>
                        <a:latin typeface="+mn-lt"/>
                        <a:ea typeface="+mn-ea"/>
                        <a:cs typeface="+mn-cs"/>
                      </a:endParaRPr>
                    </a:p>
                    <a:p>
                      <a:pPr algn="ctr"/>
                      <a:r>
                        <a:rPr lang="en-GB" sz="1000" b="1" dirty="0"/>
                        <a:t>Art-</a:t>
                      </a:r>
                    </a:p>
                    <a:p>
                      <a:pPr algn="ctr"/>
                      <a:r>
                        <a:rPr lang="en-GB" sz="1000" b="1" dirty="0"/>
                        <a:t>Printing-</a:t>
                      </a:r>
                    </a:p>
                    <a:p>
                      <a:pPr marL="0" marR="0" lvl="0" indent="0" algn="ctr" defTabSz="1280160" rtl="0" eaLnBrk="1" fontAlgn="auto" latinLnBrk="0" hangingPunct="1">
                        <a:lnSpc>
                          <a:spcPct val="100000"/>
                        </a:lnSpc>
                        <a:spcBef>
                          <a:spcPts val="0"/>
                        </a:spcBef>
                        <a:spcAft>
                          <a:spcPts val="0"/>
                        </a:spcAft>
                        <a:buClrTx/>
                        <a:buSzTx/>
                        <a:buFontTx/>
                        <a:buNone/>
                        <a:tabLst/>
                        <a:defRPr/>
                      </a:pPr>
                      <a:r>
                        <a:rPr lang="en-GB" sz="1000" b="0" i="0" u="none" strike="noStrike" dirty="0">
                          <a:solidFill>
                            <a:srgbClr val="000000"/>
                          </a:solidFill>
                          <a:effectLst/>
                          <a:latin typeface="Calibri" panose="020F0502020204030204" pitchFamily="34" charset="0"/>
                        </a:rPr>
                        <a:t>Create prints that overlay colours using lino printing.</a:t>
                      </a:r>
                      <a:endParaRPr lang="en-GB" sz="1000" b="1" dirty="0"/>
                    </a:p>
                    <a:p>
                      <a:pPr algn="ctr"/>
                      <a:endParaRPr lang="en-GB" sz="1000" b="1" dirty="0"/>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a:endParaRPr lang="en-GB" sz="1000" b="1" dirty="0"/>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vMerge="1">
                  <a:txBody>
                    <a:bodyPr/>
                    <a:lstStyle/>
                    <a:p>
                      <a:endParaRPr lang="en-GB" dirty="0"/>
                    </a:p>
                  </a:txBody>
                  <a:tcPr marT="45721" marB="4572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extLst>
                  <a:ext uri="{0D108BD9-81ED-4DB2-BD59-A6C34878D82A}">
                    <a16:rowId xmlns:a16="http://schemas.microsoft.com/office/drawing/2014/main" val="3423366456"/>
                  </a:ext>
                </a:extLst>
              </a:tr>
              <a:tr h="917359">
                <a:tc>
                  <a:txBody>
                    <a:bodyPr/>
                    <a:lstStyle/>
                    <a:p>
                      <a:pPr algn="ctr"/>
                      <a:r>
                        <a:rPr lang="en-GB" sz="1000" b="1" kern="1200" dirty="0">
                          <a:solidFill>
                            <a:schemeClr val="tx1"/>
                          </a:solidFill>
                          <a:effectLst/>
                          <a:latin typeface="+mn-lt"/>
                          <a:ea typeface="+mn-ea"/>
                          <a:cs typeface="+mn-cs"/>
                        </a:rPr>
                        <a:t>Science</a:t>
                      </a:r>
                    </a:p>
                  </a:txBody>
                  <a:tcPr marL="118169" marR="118169" marT="59086" marB="59086" vert="vert27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ctr"/>
                      <a:endParaRPr lang="en-GB" sz="1000" kern="1200" dirty="0">
                        <a:solidFill>
                          <a:schemeClr val="tx1"/>
                        </a:solidFill>
                        <a:effectLst/>
                        <a:latin typeface="+mn-lt"/>
                        <a:ea typeface="+mn-ea"/>
                        <a:cs typeface="+mn-cs"/>
                      </a:endParaRPr>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hMerge="1">
                  <a:txBody>
                    <a:bodyPr/>
                    <a:lstStyle/>
                    <a:p>
                      <a:endParaRPr lang="en-GB"/>
                    </a:p>
                  </a:txBody>
                  <a:tcPr/>
                </a:tc>
                <a:tc gridSpan="6">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1000" b="1" kern="1200" dirty="0">
                          <a:solidFill>
                            <a:schemeClr val="tx1"/>
                          </a:solidFill>
                          <a:effectLst/>
                          <a:latin typeface="+mn-lt"/>
                          <a:ea typeface="+mn-ea"/>
                          <a:cs typeface="+mn-cs"/>
                        </a:rPr>
                        <a:t>Science</a:t>
                      </a:r>
                    </a:p>
                    <a:p>
                      <a:pPr marL="0" marR="0" lvl="0" indent="0" algn="ctr" defTabSz="1280160" rtl="0" eaLnBrk="1" fontAlgn="auto" latinLnBrk="0" hangingPunct="1">
                        <a:lnSpc>
                          <a:spcPct val="100000"/>
                        </a:lnSpc>
                        <a:spcBef>
                          <a:spcPts val="0"/>
                        </a:spcBef>
                        <a:spcAft>
                          <a:spcPts val="0"/>
                        </a:spcAft>
                        <a:buClrTx/>
                        <a:buSzTx/>
                        <a:buFontTx/>
                        <a:buNone/>
                        <a:tabLst/>
                        <a:defRPr/>
                      </a:pPr>
                      <a:r>
                        <a:rPr lang="en-GB" sz="1000" b="1" kern="1200" dirty="0">
                          <a:solidFill>
                            <a:schemeClr val="tx1"/>
                          </a:solidFill>
                          <a:effectLst/>
                          <a:latin typeface="+mn-lt"/>
                          <a:ea typeface="+mn-ea"/>
                          <a:cs typeface="+mn-cs"/>
                        </a:rPr>
                        <a:t>Earth and Space-</a:t>
                      </a:r>
                    </a:p>
                    <a:p>
                      <a:pPr marL="0" marR="0" lvl="0" indent="0" algn="ctr" defTabSz="1280160" rtl="0" eaLnBrk="1" fontAlgn="auto" latinLnBrk="0" hangingPunct="1">
                        <a:lnSpc>
                          <a:spcPct val="100000"/>
                        </a:lnSpc>
                        <a:spcBef>
                          <a:spcPts val="0"/>
                        </a:spcBef>
                        <a:spcAft>
                          <a:spcPts val="0"/>
                        </a:spcAft>
                        <a:buClrTx/>
                        <a:buSzTx/>
                        <a:buFontTx/>
                        <a:buNone/>
                        <a:tabLst/>
                        <a:defRPr/>
                      </a:pPr>
                      <a:r>
                        <a:rPr lang="en-GB" sz="1000" b="0" i="0" u="none" strike="noStrike" kern="1200" noProof="0" dirty="0">
                          <a:effectLst/>
                        </a:rPr>
                        <a:t>Movement of the Earth and the Moon</a:t>
                      </a:r>
                      <a:r>
                        <a:rPr lang="en-GB" sz="1000" b="0" i="0" u="none" strike="noStrike" kern="1200" noProof="0" dirty="0" smtClean="0">
                          <a:effectLst/>
                        </a:rPr>
                        <a:t>.</a:t>
                      </a:r>
                      <a:endParaRPr lang="en-GB" sz="1000" b="1" dirty="0"/>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endParaRPr lang="en-GB" sz="1000" dirty="0"/>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endParaRPr lang="en-GB" sz="1000" dirty="0"/>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endParaRPr lang="en-GB" sz="800" dirty="0"/>
                    </a:p>
                  </a:txBody>
                  <a:tcPr marL="118169" marR="118169" marT="59086" marB="59086"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GB"/>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hMerge="1">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endParaRPr lang="en-GB" sz="1000" baseline="0" dirty="0"/>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gridSpan="5">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1100" b="1" kern="1200" dirty="0" smtClean="0">
                          <a:solidFill>
                            <a:schemeClr val="tx1"/>
                          </a:solidFill>
                          <a:effectLst/>
                          <a:latin typeface="+mn-lt"/>
                          <a:ea typeface="+mn-ea"/>
                          <a:cs typeface="+mn-cs"/>
                        </a:rPr>
                        <a:t>Science</a:t>
                      </a:r>
                    </a:p>
                    <a:p>
                      <a:pPr lvl="0" algn="ctr">
                        <a:lnSpc>
                          <a:spcPct val="100000"/>
                        </a:lnSpc>
                        <a:spcBef>
                          <a:spcPts val="0"/>
                        </a:spcBef>
                        <a:spcAft>
                          <a:spcPts val="0"/>
                        </a:spcAft>
                        <a:buNone/>
                      </a:pPr>
                      <a:r>
                        <a:rPr lang="en-GB" sz="1100" b="1" dirty="0" smtClean="0"/>
                        <a:t>Forces</a:t>
                      </a:r>
                      <a:r>
                        <a:rPr lang="en-GB" sz="1100" b="1" kern="1200" dirty="0" smtClean="0">
                          <a:solidFill>
                            <a:schemeClr val="tx1"/>
                          </a:solidFill>
                          <a:effectLst/>
                          <a:latin typeface="+mn-lt"/>
                          <a:ea typeface="+mn-ea"/>
                          <a:cs typeface="+mn-cs"/>
                        </a:rPr>
                        <a:t>- </a:t>
                      </a:r>
                    </a:p>
                    <a:p>
                      <a:pPr lvl="0" algn="ctr">
                        <a:lnSpc>
                          <a:spcPct val="100000"/>
                        </a:lnSpc>
                        <a:spcBef>
                          <a:spcPts val="0"/>
                        </a:spcBef>
                        <a:spcAft>
                          <a:spcPts val="0"/>
                        </a:spcAft>
                        <a:buNone/>
                      </a:pPr>
                      <a:r>
                        <a:rPr lang="en-GB" sz="1100" b="0" i="0" u="none" strike="noStrike" kern="1200" noProof="0" dirty="0" smtClean="0">
                          <a:effectLst/>
                        </a:rPr>
                        <a:t>Gravity, air resistance, water resistance &amp;</a:t>
                      </a:r>
                    </a:p>
                    <a:p>
                      <a:pPr lvl="0" algn="ctr">
                        <a:lnSpc>
                          <a:spcPct val="100000"/>
                        </a:lnSpc>
                        <a:spcBef>
                          <a:spcPts val="0"/>
                        </a:spcBef>
                        <a:spcAft>
                          <a:spcPts val="0"/>
                        </a:spcAft>
                        <a:buNone/>
                      </a:pPr>
                      <a:r>
                        <a:rPr lang="en-GB" sz="1100" b="0" i="0" u="none" strike="noStrike" kern="1200" noProof="0" dirty="0" smtClean="0">
                          <a:effectLst/>
                        </a:rPr>
                        <a:t>mechanical devices.</a:t>
                      </a:r>
                      <a:endParaRPr lang="en-GB" sz="2400" dirty="0"/>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ctr"/>
                      <a:endParaRPr lang="en-GB" sz="1000" b="0" dirty="0"/>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hMerge="1">
                  <a:txBody>
                    <a:bodyPr/>
                    <a:lstStyle/>
                    <a:p>
                      <a:endParaRPr lang="en-GB"/>
                    </a:p>
                  </a:txBody>
                  <a:tcPr/>
                </a:tc>
                <a:tc hMerge="1">
                  <a:txBody>
                    <a:bodyPr/>
                    <a:lstStyle/>
                    <a:p>
                      <a:pPr algn="ctr"/>
                      <a:endParaRPr lang="en-GB" sz="800" dirty="0"/>
                    </a:p>
                  </a:txBody>
                  <a:tcPr marL="118169" marR="118169" marT="59086" marB="59086"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tc hMerge="1">
                  <a:txBody>
                    <a:bodyPr/>
                    <a:lstStyle/>
                    <a:p>
                      <a:pPr algn="ctr"/>
                      <a:endParaRPr lang="en-GB" sz="1000" b="1" i="0" u="none" strike="noStrike" dirty="0">
                        <a:solidFill>
                          <a:srgbClr val="000000"/>
                        </a:solidFill>
                        <a:effectLst/>
                        <a:latin typeface="Calibri" panose="020F0502020204030204" pitchFamily="34" charset="0"/>
                      </a:endParaRPr>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gridSpan="2">
                  <a:txBody>
                    <a:bodyPr/>
                    <a:lstStyle/>
                    <a:p>
                      <a:pPr algn="ctr"/>
                      <a:endParaRPr lang="en-GB" sz="800" b="1" i="0" u="none" strike="noStrike" dirty="0">
                        <a:solidFill>
                          <a:srgbClr val="000000"/>
                        </a:solidFill>
                        <a:effectLst/>
                        <a:latin typeface="Calibri" panose="020F0502020204030204" pitchFamily="34" charset="0"/>
                      </a:endParaRPr>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hMerge="1">
                  <a:txBody>
                    <a:bodyPr/>
                    <a:lstStyle/>
                    <a:p>
                      <a:pPr algn="ctr"/>
                      <a:endParaRPr lang="en-GB" sz="1000" b="1" i="0" u="none" strike="noStrike" dirty="0">
                        <a:solidFill>
                          <a:srgbClr val="000000"/>
                        </a:solidFill>
                        <a:effectLst/>
                        <a:latin typeface="Calibri" panose="020F0502020204030204" pitchFamily="34" charset="0"/>
                      </a:endParaRPr>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GB"/>
                    </a:p>
                  </a:txBody>
                  <a:tcPr/>
                </a:tc>
                <a:extLst>
                  <a:ext uri="{0D108BD9-81ED-4DB2-BD59-A6C34878D82A}">
                    <a16:rowId xmlns:a16="http://schemas.microsoft.com/office/drawing/2014/main" val="10006"/>
                  </a:ext>
                </a:extLst>
              </a:tr>
              <a:tr h="642387">
                <a:tc>
                  <a:txBody>
                    <a:bodyPr/>
                    <a:lstStyle/>
                    <a:p>
                      <a:pPr algn="ctr"/>
                      <a:r>
                        <a:rPr lang="en-GB" sz="1000" b="1" kern="1200" dirty="0">
                          <a:solidFill>
                            <a:schemeClr val="tx1"/>
                          </a:solidFill>
                          <a:effectLst/>
                          <a:latin typeface="+mn-lt"/>
                          <a:ea typeface="+mn-ea"/>
                          <a:cs typeface="+mn-cs"/>
                        </a:rPr>
                        <a:t>Maths</a:t>
                      </a:r>
                    </a:p>
                  </a:txBody>
                  <a:tcPr marL="118169" marR="118169" marT="59086" marB="59086" vert="vert27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ctr"/>
                      <a:r>
                        <a:rPr lang="en-GB" sz="1000" kern="1200" dirty="0">
                          <a:solidFill>
                            <a:schemeClr val="tx1"/>
                          </a:solidFill>
                          <a:effectLst/>
                          <a:latin typeface="+mn-lt"/>
                          <a:ea typeface="+mn-ea"/>
                          <a:cs typeface="+mn-cs"/>
                        </a:rPr>
                        <a:t>Place Value</a:t>
                      </a:r>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GB"/>
                    </a:p>
                  </a:txBody>
                  <a:tcPr/>
                </a:tc>
                <a:tc gridSpan="3">
                  <a:txBody>
                    <a:bodyPr/>
                    <a:lstStyle/>
                    <a:p>
                      <a:pPr algn="ctr"/>
                      <a:r>
                        <a:rPr lang="en-GB" sz="1000" dirty="0"/>
                        <a:t>Addition and Subtraction</a:t>
                      </a:r>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lang="en-GB" sz="1000" dirty="0"/>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lang="en-GB" sz="1000" dirty="0"/>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gridSpan="3">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1000" b="0" dirty="0"/>
                        <a:t>Statistics</a:t>
                      </a:r>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GB"/>
                    </a:p>
                  </a:txBody>
                  <a:tcPr>
                    <a:lnL w="12700" cap="flat" cmpd="sng" algn="ctr">
                      <a:solidFill>
                        <a:schemeClr val="tx1"/>
                      </a:solidFill>
                      <a:prstDash val="solid"/>
                      <a:round/>
                      <a:headEnd type="none" w="med" len="med"/>
                      <a:tailEnd type="none" w="med" len="med"/>
                    </a:lnL>
                  </a:tcPr>
                </a:tc>
                <a:tc hMerge="1">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endParaRPr lang="en-GB" sz="1000" baseline="0" dirty="0"/>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4">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r>
                        <a:rPr lang="en-GB" sz="1000" baseline="0" dirty="0"/>
                        <a:t>Multiplication and division</a:t>
                      </a:r>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lang="en-GB" sz="1000" b="0" dirty="0"/>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GB"/>
                    </a:p>
                  </a:txBody>
                  <a:tcPr/>
                </a:tc>
                <a:tc hMerge="1">
                  <a:txBody>
                    <a:bodyPr/>
                    <a:lstStyle/>
                    <a:p>
                      <a:pPr algn="ctr"/>
                      <a:endParaRPr lang="en-GB" sz="800" b="0" dirty="0"/>
                    </a:p>
                  </a:txBody>
                  <a:tcPr marL="118169" marR="118169" marT="59086" marB="59086"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gridSpan="2">
                  <a:txBody>
                    <a:bodyPr/>
                    <a:lstStyle/>
                    <a:p>
                      <a:pPr algn="ctr"/>
                      <a:r>
                        <a:rPr lang="en-GB" sz="1000" dirty="0"/>
                        <a:t>Area and perimeter</a:t>
                      </a:r>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hMerge="1">
                  <a:txBody>
                    <a:bodyPr/>
                    <a:lstStyle/>
                    <a:p>
                      <a:pPr algn="ctr"/>
                      <a:endParaRPr lang="en-GB" sz="800" dirty="0"/>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r>
                        <a:rPr lang="en-GB" sz="1000" dirty="0"/>
                        <a:t>Consolidation</a:t>
                      </a:r>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vMerge="1">
                  <a:txBody>
                    <a:bodyPr/>
                    <a:lstStyle/>
                    <a:p>
                      <a:endParaRPr lang="en-GB"/>
                    </a:p>
                  </a:txBody>
                  <a:tcPr/>
                </a:tc>
                <a:extLst>
                  <a:ext uri="{0D108BD9-81ED-4DB2-BD59-A6C34878D82A}">
                    <a16:rowId xmlns:a16="http://schemas.microsoft.com/office/drawing/2014/main" val="10007"/>
                  </a:ext>
                </a:extLst>
              </a:tr>
              <a:tr h="1108668">
                <a:tc>
                  <a:txBody>
                    <a:bodyPr/>
                    <a:lstStyle/>
                    <a:p>
                      <a:pPr algn="ctr"/>
                      <a:r>
                        <a:rPr lang="en-GB" sz="1000" b="1" kern="1200" dirty="0">
                          <a:solidFill>
                            <a:schemeClr val="tx1"/>
                          </a:solidFill>
                          <a:effectLst/>
                          <a:latin typeface="+mn-lt"/>
                          <a:ea typeface="+mn-ea"/>
                          <a:cs typeface="+mn-cs"/>
                        </a:rPr>
                        <a:t>Discrete</a:t>
                      </a:r>
                    </a:p>
                  </a:txBody>
                  <a:tcPr marL="118169" marR="118169" marT="59086" marB="59086" vert="vert27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ctr"/>
                      <a:endParaRPr lang="en-GB" sz="1000" kern="1200" dirty="0">
                        <a:solidFill>
                          <a:schemeClr val="tx1"/>
                        </a:solidFill>
                        <a:effectLst/>
                        <a:latin typeface="+mn-lt"/>
                        <a:ea typeface="+mn-ea"/>
                        <a:cs typeface="+mn-cs"/>
                      </a:endParaRPr>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hMerge="1">
                  <a:txBody>
                    <a:bodyPr/>
                    <a:lstStyle/>
                    <a:p>
                      <a:endParaRPr lang="en-GB"/>
                    </a:p>
                  </a:txBody>
                  <a:tcPr/>
                </a:tc>
                <a:tc gridSpan="1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b="1" kern="1200" dirty="0">
                          <a:solidFill>
                            <a:schemeClr val="tx1"/>
                          </a:solidFill>
                          <a:effectLst/>
                          <a:latin typeface="+mn-lt"/>
                          <a:ea typeface="+mn-ea"/>
                          <a:cs typeface="+mn-cs"/>
                        </a:rPr>
                        <a:t>Music</a:t>
                      </a:r>
                      <a:r>
                        <a:rPr lang="en-GB" sz="1000" kern="1200" dirty="0">
                          <a:solidFill>
                            <a:schemeClr val="tx1"/>
                          </a:solidFill>
                          <a:effectLst/>
                          <a:latin typeface="+mn-lt"/>
                          <a:ea typeface="+mn-ea"/>
                          <a:cs typeface="+mn-cs"/>
                        </a:rPr>
                        <a:t>:</a:t>
                      </a:r>
                      <a:r>
                        <a:rPr lang="en-GB" sz="1000" kern="1200" baseline="0" dirty="0">
                          <a:solidFill>
                            <a:schemeClr val="tx1"/>
                          </a:solidFill>
                          <a:effectLst/>
                          <a:latin typeface="+mn-lt"/>
                          <a:ea typeface="+mn-ea"/>
                          <a:cs typeface="+mn-cs"/>
                        </a:rPr>
                        <a:t> </a:t>
                      </a:r>
                      <a:r>
                        <a:rPr lang="en-GB" sz="1000" dirty="0" smtClean="0"/>
                        <a:t>Active Listening (Daily: song of the day), Composing &amp; Improvising and Performing (with music teacher), Singing (building up to a Christmas performance)</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b="1" kern="1200" baseline="0" dirty="0" smtClean="0">
                          <a:solidFill>
                            <a:schemeClr val="tx1"/>
                          </a:solidFill>
                          <a:effectLst/>
                          <a:latin typeface="+mn-lt"/>
                          <a:ea typeface="+mn-ea"/>
                          <a:cs typeface="+mn-cs"/>
                        </a:rPr>
                        <a:t>PSHE</a:t>
                      </a:r>
                      <a:r>
                        <a:rPr lang="en-GB" sz="1000" b="1" kern="1200" baseline="0" dirty="0">
                          <a:solidFill>
                            <a:schemeClr val="tx1"/>
                          </a:solidFill>
                          <a:effectLst/>
                          <a:latin typeface="+mn-lt"/>
                          <a:ea typeface="+mn-ea"/>
                          <a:cs typeface="+mn-cs"/>
                        </a:rPr>
                        <a:t>: </a:t>
                      </a:r>
                      <a:r>
                        <a:rPr lang="en-GB" sz="1000" b="0" kern="1200" baseline="0" dirty="0" smtClean="0">
                          <a:solidFill>
                            <a:schemeClr val="tx1"/>
                          </a:solidFill>
                          <a:effectLst/>
                          <a:latin typeface="+mn-lt"/>
                          <a:ea typeface="+mn-ea"/>
                          <a:cs typeface="+mn-cs"/>
                        </a:rPr>
                        <a:t>Junk food, nutritional values, the human body, caffeine- helpful or harmful. Keeping my body the same, my body changes, autism- neuro, expressing love differently as you grow, what is marriage?</a:t>
                      </a:r>
                      <a:endParaRPr lang="en-GB" sz="1000" b="1" kern="1200" baseline="0" dirty="0">
                        <a:solidFill>
                          <a:schemeClr val="tx1"/>
                        </a:solidFill>
                        <a:effectLst/>
                        <a:latin typeface="+mn-lt"/>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b="1" kern="1200" baseline="0" dirty="0">
                          <a:solidFill>
                            <a:schemeClr val="tx1"/>
                          </a:solidFill>
                          <a:effectLst/>
                          <a:latin typeface="+mn-lt"/>
                          <a:ea typeface="+mn-ea"/>
                          <a:cs typeface="+mn-cs"/>
                        </a:rPr>
                        <a:t>RE: </a:t>
                      </a:r>
                      <a:r>
                        <a:rPr lang="en-GB" sz="1000" b="0" kern="1200" baseline="0" dirty="0">
                          <a:solidFill>
                            <a:schemeClr val="tx1"/>
                          </a:solidFill>
                          <a:effectLst/>
                          <a:latin typeface="+mn-lt"/>
                          <a:ea typeface="+mn-ea"/>
                          <a:cs typeface="+mn-cs"/>
                        </a:rPr>
                        <a:t>Why is Moses important to Jewish people? Why do Jewish people go to the synagogue? </a:t>
                      </a:r>
                      <a:r>
                        <a:rPr lang="en-GB" sz="1000" b="0" kern="1200" baseline="0" dirty="0" smtClean="0">
                          <a:solidFill>
                            <a:schemeClr val="tx1"/>
                          </a:solidFill>
                          <a:effectLst/>
                          <a:latin typeface="+mn-lt"/>
                          <a:ea typeface="+mn-ea"/>
                          <a:cs typeface="+mn-cs"/>
                        </a:rPr>
                        <a:t>What are the themes of Christmas</a:t>
                      </a:r>
                      <a:endParaRPr lang="en-GB" sz="1000" b="0" kern="1200" baseline="0" dirty="0">
                        <a:solidFill>
                          <a:schemeClr val="tx1"/>
                        </a:solidFill>
                        <a:effectLst/>
                        <a:latin typeface="+mn-lt"/>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b="1" kern="1200" baseline="0" dirty="0">
                          <a:solidFill>
                            <a:schemeClr val="tx1"/>
                          </a:solidFill>
                          <a:effectLst/>
                          <a:latin typeface="+mn-lt"/>
                          <a:ea typeface="+mn-ea"/>
                          <a:cs typeface="+mn-cs"/>
                        </a:rPr>
                        <a:t>Computing: </a:t>
                      </a:r>
                      <a:r>
                        <a:rPr lang="en-GB" sz="1000" kern="1200" dirty="0">
                          <a:solidFill>
                            <a:schemeClr val="tx1"/>
                          </a:solidFill>
                          <a:effectLst/>
                          <a:latin typeface="+mn-lt"/>
                          <a:ea typeface="+mn-ea"/>
                          <a:cs typeface="+mn-cs"/>
                        </a:rPr>
                        <a:t>Discrete and during Continuous provision:</a:t>
                      </a:r>
                      <a:r>
                        <a:rPr lang="en-GB" sz="1000" kern="1200" baseline="0" dirty="0">
                          <a:solidFill>
                            <a:schemeClr val="tx1"/>
                          </a:solidFill>
                          <a:effectLst/>
                          <a:latin typeface="+mn-lt"/>
                          <a:ea typeface="+mn-ea"/>
                          <a:cs typeface="+mn-cs"/>
                        </a:rPr>
                        <a:t> online bullying and safety, relationships, privacy and security, self image. Using MS Word and PPT</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b="1" kern="1200" baseline="0" dirty="0">
                          <a:solidFill>
                            <a:schemeClr val="tx1"/>
                          </a:solidFill>
                          <a:effectLst/>
                          <a:latin typeface="+mn-lt"/>
                          <a:ea typeface="+mn-ea"/>
                          <a:cs typeface="+mn-cs"/>
                        </a:rPr>
                        <a:t>PE: </a:t>
                      </a:r>
                      <a:r>
                        <a:rPr lang="en-GB" sz="1000" b="0" kern="1200" baseline="0" dirty="0" smtClean="0">
                          <a:solidFill>
                            <a:schemeClr val="tx1"/>
                          </a:solidFill>
                          <a:effectLst/>
                          <a:latin typeface="+mn-lt"/>
                          <a:ea typeface="+mn-ea"/>
                          <a:cs typeface="+mn-cs"/>
                        </a:rPr>
                        <a:t> Gymnastics, Rugby </a:t>
                      </a:r>
                      <a:r>
                        <a:rPr lang="en-GB" sz="1000" b="0" kern="1200" baseline="0" dirty="0">
                          <a:solidFill>
                            <a:schemeClr val="tx1"/>
                          </a:solidFill>
                          <a:effectLst/>
                          <a:latin typeface="+mn-lt"/>
                          <a:ea typeface="+mn-ea"/>
                          <a:cs typeface="+mn-cs"/>
                        </a:rPr>
                        <a:t>and Sports Hall athletics.</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b="1" kern="1200" baseline="0" dirty="0">
                          <a:solidFill>
                            <a:schemeClr val="tx1"/>
                          </a:solidFill>
                          <a:effectLst/>
                          <a:latin typeface="+mn-lt"/>
                          <a:ea typeface="+mn-ea"/>
                          <a:cs typeface="+mn-cs"/>
                        </a:rPr>
                        <a:t>French:</a:t>
                      </a:r>
                      <a:r>
                        <a:rPr lang="en-GB" sz="1000" b="0" kern="1200" baseline="0" dirty="0">
                          <a:solidFill>
                            <a:schemeClr val="tx1"/>
                          </a:solidFill>
                          <a:effectLst/>
                          <a:latin typeface="+mn-lt"/>
                          <a:ea typeface="+mn-ea"/>
                          <a:cs typeface="+mn-cs"/>
                        </a:rPr>
                        <a:t> </a:t>
                      </a:r>
                      <a:r>
                        <a:rPr lang="en-GB" sz="1000" b="0" kern="1200" baseline="0" dirty="0" smtClean="0">
                          <a:solidFill>
                            <a:schemeClr val="tx1"/>
                          </a:solidFill>
                          <a:effectLst/>
                          <a:latin typeface="+mn-lt"/>
                          <a:ea typeface="+mn-ea"/>
                          <a:cs typeface="+mn-cs"/>
                        </a:rPr>
                        <a:t>Enjoy your meal, I am the music man</a:t>
                      </a:r>
                      <a:endParaRPr lang="en-GB" sz="1000" kern="1200" dirty="0">
                        <a:solidFill>
                          <a:schemeClr val="tx1"/>
                        </a:solidFill>
                        <a:effectLst/>
                        <a:latin typeface="+mn-lt"/>
                        <a:ea typeface="+mn-ea"/>
                        <a:cs typeface="+mn-cs"/>
                      </a:endParaRPr>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lang="en-GB" sz="800" dirty="0"/>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hMerge="1">
                  <a:txBody>
                    <a:bodyPr/>
                    <a:lstStyle/>
                    <a:p>
                      <a:endParaRPr lang="en-GB"/>
                    </a:p>
                  </a:txBody>
                  <a:tcPr/>
                </a:tc>
                <a:tc hMerge="1">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endParaRPr lang="en-GB" sz="800" b="0" dirty="0"/>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GB"/>
                    </a:p>
                  </a:txBody>
                  <a:tcPr/>
                </a:tc>
                <a:tc hMerge="1">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endParaRPr lang="en-GB" sz="800" baseline="0" dirty="0"/>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pPr algn="ctr"/>
                      <a:endParaRPr lang="en-GB" sz="1000" dirty="0"/>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hMerge="1">
                  <a:txBody>
                    <a:bodyPr/>
                    <a:lstStyle/>
                    <a:p>
                      <a:endParaRPr lang="en-GB"/>
                    </a:p>
                  </a:txBody>
                  <a:tcPr/>
                </a:tc>
                <a:tc hMerge="1">
                  <a:txBody>
                    <a:bodyPr/>
                    <a:lstStyle/>
                    <a:p>
                      <a:endParaRPr lang="en-GB" sz="700" dirty="0"/>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vMerge="1">
                  <a:txBody>
                    <a:bodyPr/>
                    <a:lstStyle/>
                    <a:p>
                      <a:endParaRPr lang="en-GB"/>
                    </a:p>
                  </a:txBody>
                  <a:tcPr/>
                </a:tc>
                <a:extLst>
                  <a:ext uri="{0D108BD9-81ED-4DB2-BD59-A6C34878D82A}">
                    <a16:rowId xmlns:a16="http://schemas.microsoft.com/office/drawing/2014/main" val="254360086"/>
                  </a:ext>
                </a:extLst>
              </a:tr>
            </a:tbl>
          </a:graphicData>
        </a:graphic>
      </p:graphicFrame>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977020" y="277862"/>
            <a:ext cx="624555" cy="624555"/>
          </a:xfrm>
          <a:prstGeom prst="rect">
            <a:avLst/>
          </a:prstGeom>
        </p:spPr>
      </p:pic>
      <p:sp>
        <p:nvSpPr>
          <p:cNvPr id="4" name="Rectangle 3"/>
          <p:cNvSpPr/>
          <p:nvPr/>
        </p:nvSpPr>
        <p:spPr>
          <a:xfrm>
            <a:off x="200025" y="227306"/>
            <a:ext cx="12401550" cy="9146588"/>
          </a:xfrm>
          <a:prstGeom prst="rect">
            <a:avLst/>
          </a:prstGeom>
          <a:noFill/>
          <a:ln w="38100">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Tree>
    <p:extLst>
      <p:ext uri="{BB962C8B-B14F-4D97-AF65-F5344CB8AC3E}">
        <p14:creationId xmlns:p14="http://schemas.microsoft.com/office/powerpoint/2010/main" val="33383359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43580" y="591242"/>
            <a:ext cx="4684103" cy="311175"/>
          </a:xfrm>
          <a:prstGeom prst="rect">
            <a:avLst/>
          </a:prstGeom>
          <a:noFill/>
        </p:spPr>
        <p:txBody>
          <a:bodyPr wrap="none" rtlCol="0">
            <a:spAutoFit/>
          </a:bodyPr>
          <a:lstStyle/>
          <a:p>
            <a:r>
              <a:rPr lang="en-GB" sz="1422" u="sng" dirty="0"/>
              <a:t>Wheatley Hill Primary School – Long Term Overview – Year 5 </a:t>
            </a:r>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2019547" y="296221"/>
            <a:ext cx="507600" cy="507600"/>
          </a:xfrm>
          <a:prstGeom prst="rect">
            <a:avLst/>
          </a:prstGeom>
        </p:spPr>
      </p:pic>
      <p:sp>
        <p:nvSpPr>
          <p:cNvPr id="7" name="Rectangle 6"/>
          <p:cNvSpPr/>
          <p:nvPr/>
        </p:nvSpPr>
        <p:spPr>
          <a:xfrm>
            <a:off x="200025" y="227306"/>
            <a:ext cx="12401550" cy="9146588"/>
          </a:xfrm>
          <a:prstGeom prst="rect">
            <a:avLst/>
          </a:prstGeom>
          <a:noFill/>
          <a:ln w="38100">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aphicFrame>
        <p:nvGraphicFramePr>
          <p:cNvPr id="8" name="Table 7"/>
          <p:cNvGraphicFramePr>
            <a:graphicFrameLocks noGrp="1"/>
          </p:cNvGraphicFramePr>
          <p:nvPr>
            <p:extLst>
              <p:ext uri="{D42A27DB-BD31-4B8C-83A1-F6EECF244321}">
                <p14:modId xmlns:p14="http://schemas.microsoft.com/office/powerpoint/2010/main" val="1117814154"/>
              </p:ext>
            </p:extLst>
          </p:nvPr>
        </p:nvGraphicFramePr>
        <p:xfrm>
          <a:off x="341375" y="902209"/>
          <a:ext cx="12278914" cy="8274700"/>
        </p:xfrm>
        <a:graphic>
          <a:graphicData uri="http://schemas.openxmlformats.org/drawingml/2006/table">
            <a:tbl>
              <a:tblPr firstRow="1" bandRow="1">
                <a:tableStyleId>{5940675A-B579-460E-94D1-54222C63F5DA}</a:tableStyleId>
              </a:tblPr>
              <a:tblGrid>
                <a:gridCol w="548641">
                  <a:extLst>
                    <a:ext uri="{9D8B030D-6E8A-4147-A177-3AD203B41FA5}">
                      <a16:colId xmlns:a16="http://schemas.microsoft.com/office/drawing/2014/main" val="1515145842"/>
                    </a:ext>
                  </a:extLst>
                </a:gridCol>
                <a:gridCol w="832057">
                  <a:extLst>
                    <a:ext uri="{9D8B030D-6E8A-4147-A177-3AD203B41FA5}">
                      <a16:colId xmlns:a16="http://schemas.microsoft.com/office/drawing/2014/main" val="2801019361"/>
                    </a:ext>
                  </a:extLst>
                </a:gridCol>
                <a:gridCol w="143569">
                  <a:extLst>
                    <a:ext uri="{9D8B030D-6E8A-4147-A177-3AD203B41FA5}">
                      <a16:colId xmlns:a16="http://schemas.microsoft.com/office/drawing/2014/main" val="1199400120"/>
                    </a:ext>
                  </a:extLst>
                </a:gridCol>
                <a:gridCol w="738812">
                  <a:extLst>
                    <a:ext uri="{9D8B030D-6E8A-4147-A177-3AD203B41FA5}">
                      <a16:colId xmlns:a16="http://schemas.microsoft.com/office/drawing/2014/main" val="3886250757"/>
                    </a:ext>
                  </a:extLst>
                </a:gridCol>
                <a:gridCol w="738812">
                  <a:extLst>
                    <a:ext uri="{9D8B030D-6E8A-4147-A177-3AD203B41FA5}">
                      <a16:colId xmlns:a16="http://schemas.microsoft.com/office/drawing/2014/main" val="564546485"/>
                    </a:ext>
                  </a:extLst>
                </a:gridCol>
                <a:gridCol w="738812">
                  <a:extLst>
                    <a:ext uri="{9D8B030D-6E8A-4147-A177-3AD203B41FA5}">
                      <a16:colId xmlns:a16="http://schemas.microsoft.com/office/drawing/2014/main" val="3318043987"/>
                    </a:ext>
                  </a:extLst>
                </a:gridCol>
                <a:gridCol w="738812">
                  <a:extLst>
                    <a:ext uri="{9D8B030D-6E8A-4147-A177-3AD203B41FA5}">
                      <a16:colId xmlns:a16="http://schemas.microsoft.com/office/drawing/2014/main" val="31436958"/>
                    </a:ext>
                  </a:extLst>
                </a:gridCol>
                <a:gridCol w="738813">
                  <a:extLst>
                    <a:ext uri="{9D8B030D-6E8A-4147-A177-3AD203B41FA5}">
                      <a16:colId xmlns:a16="http://schemas.microsoft.com/office/drawing/2014/main" val="2396593462"/>
                    </a:ext>
                  </a:extLst>
                </a:gridCol>
                <a:gridCol w="738812">
                  <a:extLst>
                    <a:ext uri="{9D8B030D-6E8A-4147-A177-3AD203B41FA5}">
                      <a16:colId xmlns:a16="http://schemas.microsoft.com/office/drawing/2014/main" val="2260121395"/>
                    </a:ext>
                  </a:extLst>
                </a:gridCol>
                <a:gridCol w="738812">
                  <a:extLst>
                    <a:ext uri="{9D8B030D-6E8A-4147-A177-3AD203B41FA5}">
                      <a16:colId xmlns:a16="http://schemas.microsoft.com/office/drawing/2014/main" val="1133684306"/>
                    </a:ext>
                  </a:extLst>
                </a:gridCol>
                <a:gridCol w="738812">
                  <a:extLst>
                    <a:ext uri="{9D8B030D-6E8A-4147-A177-3AD203B41FA5}">
                      <a16:colId xmlns:a16="http://schemas.microsoft.com/office/drawing/2014/main" val="2280477883"/>
                    </a:ext>
                  </a:extLst>
                </a:gridCol>
                <a:gridCol w="1049827">
                  <a:extLst>
                    <a:ext uri="{9D8B030D-6E8A-4147-A177-3AD203B41FA5}">
                      <a16:colId xmlns:a16="http://schemas.microsoft.com/office/drawing/2014/main" val="3146685755"/>
                    </a:ext>
                  </a:extLst>
                </a:gridCol>
                <a:gridCol w="1134087">
                  <a:extLst>
                    <a:ext uri="{9D8B030D-6E8A-4147-A177-3AD203B41FA5}">
                      <a16:colId xmlns:a16="http://schemas.microsoft.com/office/drawing/2014/main" val="969576128"/>
                    </a:ext>
                  </a:extLst>
                </a:gridCol>
                <a:gridCol w="1398413">
                  <a:extLst>
                    <a:ext uri="{9D8B030D-6E8A-4147-A177-3AD203B41FA5}">
                      <a16:colId xmlns:a16="http://schemas.microsoft.com/office/drawing/2014/main" val="65668484"/>
                    </a:ext>
                  </a:extLst>
                </a:gridCol>
                <a:gridCol w="1261823">
                  <a:extLst>
                    <a:ext uri="{9D8B030D-6E8A-4147-A177-3AD203B41FA5}">
                      <a16:colId xmlns:a16="http://schemas.microsoft.com/office/drawing/2014/main" val="1672269246"/>
                    </a:ext>
                  </a:extLst>
                </a:gridCol>
              </a:tblGrid>
              <a:tr h="258390">
                <a:tc>
                  <a:txBody>
                    <a:bodyPr/>
                    <a:lstStyle/>
                    <a:p>
                      <a:pPr algn="ctr"/>
                      <a:endParaRPr lang="en-GB" sz="1000" b="1" dirty="0"/>
                    </a:p>
                  </a:txBody>
                  <a:tcPr marL="118169" marR="118169" marT="59086" marB="59086" anchor="ctr">
                    <a:lnL w="12700" cap="flat" cmpd="sng" algn="ctr">
                      <a:noFill/>
                      <a:prstDash val="solid"/>
                      <a:round/>
                      <a:headEnd type="none" w="med" len="med"/>
                      <a:tailEnd type="none" w="med" len="med"/>
                    </a:lnL>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gridSpan="14">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r>
                        <a:rPr lang="en-GB" sz="1000" b="1" dirty="0"/>
                        <a:t>Spring Term </a:t>
                      </a:r>
                    </a:p>
                  </a:txBody>
                  <a:tcPr marL="118169" marR="118169" marT="59086" marB="5908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solidFill>
                  </a:tcPr>
                </a:tc>
                <a:tc hMerge="1">
                  <a:txBody>
                    <a:bodyPr/>
                    <a:lstStyle/>
                    <a:p>
                      <a:endParaRPr lang="en-GB"/>
                    </a:p>
                  </a:txBody>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100" b="1" dirty="0"/>
                    </a:p>
                  </a:txBody>
                  <a:tcPr marL="118169" marR="118169" marT="59086" marB="59086"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pPr algn="ctr"/>
                      <a:endParaRPr lang="en-GB" sz="1100" b="1" dirty="0"/>
                    </a:p>
                  </a:txBody>
                  <a:tcPr marL="118169" marR="118169" marT="59086" marB="59086" anchor="ctr">
                    <a:lnB w="1270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pPr algn="ctr"/>
                      <a:endParaRPr lang="en-GB" sz="1100" b="1" dirty="0"/>
                    </a:p>
                  </a:txBody>
                  <a:tcPr marL="118169" marR="118169" marT="59086" marB="59086" anchor="ctr">
                    <a:lnB w="1270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pPr algn="ctr"/>
                      <a:endParaRPr lang="en-GB" sz="1100" b="1" dirty="0"/>
                    </a:p>
                  </a:txBody>
                  <a:tcPr marL="118169" marR="118169" marT="59086" marB="59086" anchor="ctr">
                    <a:lnB w="1270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pPr algn="ctr"/>
                      <a:endParaRPr lang="en-GB" sz="1100" b="1" dirty="0"/>
                    </a:p>
                  </a:txBody>
                  <a:tcPr marL="118169" marR="118169" marT="59086" marB="59086" anchor="ctr">
                    <a:lnB w="1270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pPr algn="ctr"/>
                      <a:endParaRPr lang="en-GB" sz="1100" b="1" dirty="0"/>
                    </a:p>
                  </a:txBody>
                  <a:tcPr marL="118169" marR="118169" marT="59086" marB="59086" anchor="ctr">
                    <a:lnB w="1270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pPr algn="ctr"/>
                      <a:endParaRPr lang="en-GB" sz="1100" b="1" dirty="0"/>
                    </a:p>
                  </a:txBody>
                  <a:tcPr marL="118169" marR="118169" marT="59086" marB="59086" anchor="ctr">
                    <a:lnB w="1270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pPr algn="ctr"/>
                      <a:endParaRPr lang="en-GB" sz="1100" b="1" dirty="0"/>
                    </a:p>
                  </a:txBody>
                  <a:tcPr marL="118169" marR="118169" marT="59086" marB="59086" anchor="ctr">
                    <a:lnB w="1270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pPr algn="ctr"/>
                      <a:endParaRPr lang="en-GB" sz="1100" b="1" dirty="0"/>
                    </a:p>
                  </a:txBody>
                  <a:tcPr marL="118169" marR="118169" marT="59086" marB="59086" anchor="ctr">
                    <a:lnB w="1270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pPr algn="ctr"/>
                      <a:endParaRPr lang="en-GB" sz="1100" b="1" dirty="0"/>
                    </a:p>
                  </a:txBody>
                  <a:tcPr marL="118169" marR="118169" marT="59086" marB="59086" anchor="ctr">
                    <a:lnB w="1270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pPr algn="ctr"/>
                      <a:endParaRPr lang="en-GB" sz="1100" b="1" dirty="0"/>
                    </a:p>
                  </a:txBody>
                  <a:tcPr marL="118169" marR="118169" marT="59086" marB="59086" anchor="ctr">
                    <a:lnB w="1270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pPr algn="ctr"/>
                      <a:endParaRPr lang="en-GB" sz="1100" b="1" dirty="0"/>
                    </a:p>
                  </a:txBody>
                  <a:tcPr marL="118169" marR="118169" marT="59086" marB="59086" anchor="ctr">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2447738436"/>
                  </a:ext>
                </a:extLst>
              </a:tr>
              <a:tr h="258390">
                <a:tc>
                  <a:txBody>
                    <a:bodyPr/>
                    <a:lstStyle/>
                    <a:p>
                      <a:pPr algn="ctr"/>
                      <a:endParaRPr lang="en-GB" sz="1000" b="1" dirty="0"/>
                    </a:p>
                  </a:txBody>
                  <a:tcPr marL="118169" marR="118169" marT="59086" marB="59086"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gridSpan="2">
                  <a:txBody>
                    <a:bodyPr/>
                    <a:lstStyle/>
                    <a:p>
                      <a:pPr algn="ctr"/>
                      <a:r>
                        <a:rPr lang="en-GB" sz="1000" b="1" dirty="0"/>
                        <a:t>Week 1</a:t>
                      </a:r>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endParaRPr lang="en-GB"/>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b="1" dirty="0"/>
                        <a:t>Week 2</a:t>
                      </a:r>
                    </a:p>
                  </a:txBody>
                  <a:tcPr marL="118169" marR="118169" marT="59086" marB="59086"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r>
                        <a:rPr lang="en-GB" sz="1000" b="1" dirty="0"/>
                        <a:t>Week 3</a:t>
                      </a:r>
                    </a:p>
                  </a:txBody>
                  <a:tcPr marL="118169" marR="118169" marT="59086" marB="5908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r>
                        <a:rPr lang="en-GB" sz="1000" b="1" dirty="0"/>
                        <a:t>Week 4</a:t>
                      </a:r>
                    </a:p>
                  </a:txBody>
                  <a:tcPr marL="118169" marR="118169" marT="59086" marB="5908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r>
                        <a:rPr lang="en-GB" sz="1000" b="1" dirty="0"/>
                        <a:t>Week 5</a:t>
                      </a:r>
                    </a:p>
                  </a:txBody>
                  <a:tcPr marL="118169" marR="118169" marT="59086" marB="5908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r>
                        <a:rPr lang="en-GB" sz="1000" b="1" dirty="0"/>
                        <a:t>Week 6</a:t>
                      </a:r>
                    </a:p>
                  </a:txBody>
                  <a:tcPr marL="118169" marR="118169" marT="59086" marB="5908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r>
                        <a:rPr lang="en-GB" sz="1000" b="1" dirty="0"/>
                        <a:t>Week 7</a:t>
                      </a:r>
                    </a:p>
                  </a:txBody>
                  <a:tcPr marL="118169" marR="118169" marT="59086" marB="5908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r>
                        <a:rPr lang="en-GB" sz="1000" b="1" dirty="0"/>
                        <a:t>Week</a:t>
                      </a:r>
                      <a:r>
                        <a:rPr lang="en-GB" sz="1000" b="1" baseline="0" dirty="0"/>
                        <a:t> 8</a:t>
                      </a:r>
                      <a:endParaRPr lang="en-GB" sz="1000" b="1" dirty="0"/>
                    </a:p>
                  </a:txBody>
                  <a:tcPr marL="118169" marR="118169" marT="59086" marB="5908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r>
                        <a:rPr lang="en-GB" sz="1000" b="1" dirty="0"/>
                        <a:t>Week 9</a:t>
                      </a:r>
                    </a:p>
                  </a:txBody>
                  <a:tcPr marL="118169" marR="118169" marT="59086" marB="5908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r>
                        <a:rPr lang="en-GB" sz="1000" b="1" dirty="0"/>
                        <a:t>Week 10</a:t>
                      </a:r>
                    </a:p>
                  </a:txBody>
                  <a:tcPr marL="118169" marR="118169" marT="59086" marB="5908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r>
                        <a:rPr lang="en-GB" sz="1000" b="1" dirty="0"/>
                        <a:t>Week 11</a:t>
                      </a:r>
                    </a:p>
                  </a:txBody>
                  <a:tcPr marL="118169" marR="118169" marT="59086" marB="5908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r>
                        <a:rPr lang="en-GB" sz="1000" b="1" dirty="0"/>
                        <a:t>Week 12</a:t>
                      </a:r>
                    </a:p>
                  </a:txBody>
                  <a:tcPr marL="118169" marR="118169" marT="59086" marB="5908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endParaRPr lang="en-GB" sz="1000" b="1" dirty="0"/>
                    </a:p>
                  </a:txBody>
                  <a:tcPr marL="118169" marR="118169" marT="59086" marB="5908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3231307935"/>
                  </a:ext>
                </a:extLst>
              </a:tr>
              <a:tr h="1277158">
                <a:tc>
                  <a:txBody>
                    <a:bodyPr/>
                    <a:lstStyle/>
                    <a:p>
                      <a:pPr algn="ctr"/>
                      <a:r>
                        <a:rPr lang="en-GB" sz="1000" b="1" dirty="0"/>
                        <a:t>Expert Focus</a:t>
                      </a:r>
                    </a:p>
                  </a:txBody>
                  <a:tcPr marL="118169" marR="118169" marT="59086" marB="59086"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gridSpan="8">
                  <a:txBody>
                    <a:bodyPr/>
                    <a:lstStyle/>
                    <a:p>
                      <a:pPr lvl="0" algn="ctr">
                        <a:buNone/>
                      </a:pPr>
                      <a:r>
                        <a:rPr lang="en-GB" sz="1000" b="1" dirty="0">
                          <a:solidFill>
                            <a:schemeClr val="tx1"/>
                          </a:solidFill>
                        </a:rPr>
                        <a:t>To become an expert in African trade links and their impact on the UK</a:t>
                      </a:r>
                    </a:p>
                    <a:p>
                      <a:pPr algn="ctr"/>
                      <a:r>
                        <a:rPr lang="en-GB" sz="1000" dirty="0">
                          <a:solidFill>
                            <a:schemeClr val="tx1"/>
                          </a:solidFill>
                        </a:rPr>
                        <a:t>We will look at</a:t>
                      </a:r>
                      <a:r>
                        <a:rPr lang="en-GB" sz="1000" baseline="0" dirty="0">
                          <a:solidFill>
                            <a:schemeClr val="tx1"/>
                          </a:solidFill>
                        </a:rPr>
                        <a:t> </a:t>
                      </a:r>
                      <a:r>
                        <a:rPr lang="en-GB" sz="1000" dirty="0">
                          <a:solidFill>
                            <a:schemeClr val="tx1"/>
                          </a:solidFill>
                        </a:rPr>
                        <a:t>the importance of trade</a:t>
                      </a:r>
                      <a:r>
                        <a:rPr lang="en-GB" sz="1000" baseline="0" dirty="0">
                          <a:solidFill>
                            <a:schemeClr val="tx1"/>
                          </a:solidFill>
                        </a:rPr>
                        <a:t> links in Africa and to how this is important to the UK. We will </a:t>
                      </a:r>
                      <a:r>
                        <a:rPr lang="en-GB" sz="1000" dirty="0">
                          <a:solidFill>
                            <a:schemeClr val="tx1"/>
                          </a:solidFill>
                        </a:rPr>
                        <a:t>compare</a:t>
                      </a:r>
                      <a:r>
                        <a:rPr lang="en-GB" sz="1000" baseline="0" dirty="0">
                          <a:solidFill>
                            <a:schemeClr val="tx1"/>
                          </a:solidFill>
                        </a:rPr>
                        <a:t> rural and urban life in </a:t>
                      </a:r>
                      <a:r>
                        <a:rPr lang="en-GB" sz="1000" dirty="0">
                          <a:solidFill>
                            <a:schemeClr val="tx1"/>
                          </a:solidFill>
                        </a:rPr>
                        <a:t>Africa.</a:t>
                      </a:r>
                      <a:r>
                        <a:rPr lang="en-GB" sz="1000" baseline="0" dirty="0">
                          <a:solidFill>
                            <a:schemeClr val="tx1"/>
                          </a:solidFill>
                        </a:rPr>
                        <a:t> We will become advocates of water aid to raise money for Africa.</a:t>
                      </a:r>
                    </a:p>
                    <a:p>
                      <a:pPr algn="ctr"/>
                      <a:r>
                        <a:rPr lang="en-GB" sz="1000" baseline="0" dirty="0">
                          <a:solidFill>
                            <a:schemeClr val="accent2">
                              <a:lumMod val="75000"/>
                            </a:schemeClr>
                          </a:solidFill>
                        </a:rPr>
                        <a:t>(Expert- African themed </a:t>
                      </a:r>
                      <a:r>
                        <a:rPr lang="en-GB" sz="1000" baseline="0" dirty="0" smtClean="0">
                          <a:solidFill>
                            <a:schemeClr val="accent2">
                              <a:lumMod val="75000"/>
                            </a:schemeClr>
                          </a:solidFill>
                        </a:rPr>
                        <a:t>day- visit from African dancers)</a:t>
                      </a:r>
                      <a:endParaRPr lang="en-GB" sz="1000" baseline="0" dirty="0">
                        <a:solidFill>
                          <a:schemeClr val="accent2">
                            <a:lumMod val="75000"/>
                          </a:schemeClr>
                        </a:solidFill>
                      </a:endParaRPr>
                    </a:p>
                    <a:p>
                      <a:pPr algn="ctr"/>
                      <a:r>
                        <a:rPr lang="en-GB" sz="1000" baseline="0" dirty="0">
                          <a:solidFill>
                            <a:srgbClr val="FF0000"/>
                          </a:solidFill>
                        </a:rPr>
                        <a:t>(End- Publish a persuasive letter highlighting the importance of Fair Trade)</a:t>
                      </a:r>
                      <a:endParaRPr lang="en-GB" sz="1000" dirty="0">
                        <a:solidFill>
                          <a:srgbClr val="FF0000"/>
                        </a:solidFill>
                      </a:endParaRPr>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pPr algn="ctr"/>
                      <a:endParaRPr lang="en-GB" sz="1000" dirty="0">
                        <a:solidFill>
                          <a:srgbClr val="FF0000"/>
                        </a:solidFill>
                      </a:endParaRPr>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lvl="0" algn="ctr">
                        <a:buNone/>
                      </a:pPr>
                      <a:endParaRPr lang="en-GB" sz="1000" dirty="0"/>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ctr"/>
                      <a:endParaRPr lang="en-GB" sz="1000" b="0" dirty="0"/>
                    </a:p>
                  </a:txBody>
                  <a:tcPr marL="118169" marR="118169" marT="59086" marB="59086"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GB"/>
                    </a:p>
                  </a:txBody>
                  <a:tcPr/>
                </a:tc>
                <a:tc gridSpan="5">
                  <a:txBody>
                    <a:bodyPr/>
                    <a:lstStyle/>
                    <a:p>
                      <a:pPr algn="ctr"/>
                      <a:r>
                        <a:rPr lang="en-GB" sz="1000" b="0" dirty="0" smtClean="0">
                          <a:solidFill>
                            <a:srgbClr val="FF0000"/>
                          </a:solidFill>
                        </a:rPr>
                        <a:t>Normans and Castles</a:t>
                      </a:r>
                    </a:p>
                    <a:p>
                      <a:pPr algn="ctr"/>
                      <a:r>
                        <a:rPr lang="en-GB" sz="1000" b="0" dirty="0" smtClean="0">
                          <a:solidFill>
                            <a:srgbClr val="FF0000"/>
                          </a:solidFill>
                        </a:rPr>
                        <a:t>Battle of Hastings</a:t>
                      </a:r>
                    </a:p>
                    <a:p>
                      <a:pPr algn="ctr"/>
                      <a:r>
                        <a:rPr lang="en-GB" sz="1000" baseline="0" dirty="0" smtClean="0">
                          <a:solidFill>
                            <a:schemeClr val="accent2">
                              <a:lumMod val="75000"/>
                            </a:schemeClr>
                          </a:solidFill>
                        </a:rPr>
                        <a:t>(Expert- visit a local castle Durham or Raby or </a:t>
                      </a:r>
                      <a:r>
                        <a:rPr lang="en-GB" sz="1000" baseline="0" dirty="0" err="1" smtClean="0">
                          <a:solidFill>
                            <a:schemeClr val="accent2">
                              <a:lumMod val="75000"/>
                            </a:schemeClr>
                          </a:solidFill>
                        </a:rPr>
                        <a:t>Lumbly</a:t>
                      </a:r>
                      <a:r>
                        <a:rPr lang="en-GB" sz="1000" baseline="0" dirty="0" smtClean="0">
                          <a:solidFill>
                            <a:schemeClr val="accent2">
                              <a:lumMod val="75000"/>
                            </a:schemeClr>
                          </a:solidFill>
                        </a:rPr>
                        <a:t>)</a:t>
                      </a:r>
                    </a:p>
                    <a:p>
                      <a:pPr algn="ctr"/>
                      <a:r>
                        <a:rPr lang="en-GB" sz="1000" baseline="0" dirty="0" smtClean="0">
                          <a:solidFill>
                            <a:srgbClr val="FF0000"/>
                          </a:solidFill>
                        </a:rPr>
                        <a:t>(End- invite parents in to share information)</a:t>
                      </a:r>
                      <a:endParaRPr lang="en-GB" sz="1000" dirty="0" smtClean="0">
                        <a:solidFill>
                          <a:srgbClr val="FF0000"/>
                        </a:solidFill>
                      </a:endParaRPr>
                    </a:p>
                    <a:p>
                      <a:pPr algn="ctr"/>
                      <a:endParaRPr lang="en-GB" sz="1000" b="0" dirty="0">
                        <a:solidFill>
                          <a:srgbClr val="FF0000"/>
                        </a:solidFill>
                      </a:endParaRPr>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GB"/>
                    </a:p>
                  </a:txBody>
                  <a:tcPr/>
                </a:tc>
                <a:tc hMerge="1">
                  <a:txBody>
                    <a:bodyPr/>
                    <a:lstStyle/>
                    <a:p>
                      <a:pPr algn="ctr"/>
                      <a:endParaRPr lang="en-GB" sz="1000" b="0" dirty="0"/>
                    </a:p>
                  </a:txBody>
                  <a:tcPr marL="118169" marR="118169" marT="59086" marB="5908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GB"/>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hMerge="1">
                  <a:txBody>
                    <a:bodyPr/>
                    <a:lstStyle/>
                    <a:p>
                      <a:pPr algn="ctr"/>
                      <a:endParaRPr lang="en-GB" sz="1000" b="0" dirty="0"/>
                    </a:p>
                  </a:txBody>
                  <a:tcPr marL="118169" marR="118169" marT="59086" marB="5908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7">
                  <a:txBody>
                    <a:bodyPr/>
                    <a:lstStyle/>
                    <a:p>
                      <a:pPr algn="ctr"/>
                      <a:r>
                        <a:rPr lang="en-GB" sz="1000" b="1" dirty="0"/>
                        <a:t>Half term after week 7</a:t>
                      </a:r>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extLst>
                  <a:ext uri="{0D108BD9-81ED-4DB2-BD59-A6C34878D82A}">
                    <a16:rowId xmlns:a16="http://schemas.microsoft.com/office/drawing/2014/main" val="10002"/>
                  </a:ext>
                </a:extLst>
              </a:tr>
              <a:tr h="403928">
                <a:tc>
                  <a:txBody>
                    <a:bodyPr/>
                    <a:lstStyle/>
                    <a:p>
                      <a:pPr algn="ctr"/>
                      <a:r>
                        <a:rPr lang="en-GB" sz="1000" b="1" dirty="0"/>
                        <a:t>Class Text</a:t>
                      </a:r>
                    </a:p>
                  </a:txBody>
                  <a:tcPr marL="118169" marR="118169" marT="59086" marB="59086"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gridSpan="8">
                  <a:txBody>
                    <a:bodyPr/>
                    <a:lstStyle/>
                    <a:p>
                      <a:pPr marL="0" marR="0" indent="0" algn="ctr" defTabSz="1280160" rtl="0" eaLnBrk="1" fontAlgn="auto" latinLnBrk="0" hangingPunct="1">
                        <a:lnSpc>
                          <a:spcPct val="100000"/>
                        </a:lnSpc>
                        <a:spcBef>
                          <a:spcPts val="0"/>
                        </a:spcBef>
                        <a:spcAft>
                          <a:spcPts val="0"/>
                        </a:spcAft>
                        <a:buClrTx/>
                        <a:buSzTx/>
                        <a:buFontTx/>
                        <a:buNone/>
                        <a:tabLst/>
                        <a:defRPr/>
                      </a:pPr>
                      <a:r>
                        <a:rPr lang="en-GB" sz="1000" i="1" dirty="0"/>
                        <a:t>The Butterfly Lion- Michael</a:t>
                      </a:r>
                      <a:r>
                        <a:rPr lang="en-GB" sz="1000" i="1" baseline="0" dirty="0"/>
                        <a:t> Morpurgo</a:t>
                      </a:r>
                      <a:endParaRPr lang="en-GB" sz="1000" b="0" dirty="0"/>
                    </a:p>
                  </a:txBody>
                  <a:tcPr marL="118169" marR="118169" marT="59086" marB="59086"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pPr algn="ctr"/>
                      <a:endParaRPr lang="en-GB" sz="1000" i="1" dirty="0"/>
                    </a:p>
                  </a:txBody>
                  <a:tcPr marL="118169" marR="118169" marT="59086" marB="5908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ctr"/>
                      <a:endParaRPr lang="en-GB" sz="1000" i="1" dirty="0"/>
                    </a:p>
                  </a:txBody>
                  <a:tcPr marL="118169" marR="118169" marT="59086" marB="5908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ctr"/>
                      <a:endParaRPr lang="en-GB" sz="1000" i="1" dirty="0"/>
                    </a:p>
                  </a:txBody>
                  <a:tcPr marL="118169" marR="118169" marT="59086" marB="5908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GB"/>
                    </a:p>
                  </a:txBody>
                  <a:tcPr/>
                </a:tc>
                <a:tc gridSpan="5">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1100" b="0" i="1" u="sng" strike="noStrike" kern="1200" dirty="0" smtClean="0">
                          <a:solidFill>
                            <a:schemeClr val="tx1"/>
                          </a:solidFill>
                          <a:effectLst/>
                          <a:latin typeface="+mn-lt"/>
                          <a:ea typeface="+mn-ea"/>
                          <a:cs typeface="+mn-cs"/>
                        </a:rPr>
                        <a:t>King</a:t>
                      </a:r>
                      <a:r>
                        <a:rPr lang="en-GB" sz="1100" b="0" i="1" u="sng" strike="noStrike" kern="1200" baseline="0" dirty="0" smtClean="0">
                          <a:solidFill>
                            <a:schemeClr val="tx1"/>
                          </a:solidFill>
                          <a:effectLst/>
                          <a:latin typeface="+mn-lt"/>
                          <a:ea typeface="+mn-ea"/>
                          <a:cs typeface="+mn-cs"/>
                        </a:rPr>
                        <a:t> Arthur and the Knights of the round table </a:t>
                      </a:r>
                      <a:r>
                        <a:rPr lang="en-GB" sz="1100" b="0" i="1" u="sng" strike="noStrike" kern="1200" dirty="0" smtClean="0">
                          <a:solidFill>
                            <a:schemeClr val="tx1"/>
                          </a:solidFill>
                          <a:effectLst/>
                          <a:latin typeface="+mn-lt"/>
                          <a:ea typeface="+mn-ea"/>
                          <a:cs typeface="+mn-cs"/>
                        </a:rPr>
                        <a:t>– Rodger </a:t>
                      </a:r>
                      <a:r>
                        <a:rPr lang="en-GB" sz="1100" b="0" i="1" u="sng" strike="noStrike" kern="1200" dirty="0" err="1" smtClean="0">
                          <a:solidFill>
                            <a:schemeClr val="tx1"/>
                          </a:solidFill>
                          <a:effectLst/>
                          <a:latin typeface="+mn-lt"/>
                          <a:ea typeface="+mn-ea"/>
                          <a:cs typeface="+mn-cs"/>
                        </a:rPr>
                        <a:t>Lancelyn</a:t>
                      </a:r>
                      <a:r>
                        <a:rPr lang="en-GB" sz="1100" b="0" i="1" u="sng" strike="noStrike" kern="1200" dirty="0" smtClean="0">
                          <a:solidFill>
                            <a:schemeClr val="tx1"/>
                          </a:solidFill>
                          <a:effectLst/>
                          <a:latin typeface="+mn-lt"/>
                          <a:ea typeface="+mn-ea"/>
                          <a:cs typeface="+mn-cs"/>
                        </a:rPr>
                        <a:t> Green</a:t>
                      </a:r>
                    </a:p>
                    <a:p>
                      <a:pPr algn="ctr"/>
                      <a:endParaRPr lang="en-GB" sz="1000" b="0" i="1" dirty="0"/>
                    </a:p>
                  </a:txBody>
                  <a:tcPr marL="118169" marR="118169" marT="59086" marB="5908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GB"/>
                    </a:p>
                  </a:txBody>
                  <a:tcPr/>
                </a:tc>
                <a:tc hMerge="1">
                  <a:txBody>
                    <a:bodyPr/>
                    <a:lstStyle/>
                    <a:p>
                      <a:pPr algn="ctr"/>
                      <a:endParaRPr lang="en-GB" sz="1000" b="0" dirty="0"/>
                    </a:p>
                  </a:txBody>
                  <a:tcPr marL="118169" marR="118169" marT="59086" marB="5908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GB"/>
                    </a:p>
                  </a:txBody>
                  <a:tcPr/>
                </a:tc>
                <a:tc hMerge="1">
                  <a:txBody>
                    <a:bodyPr/>
                    <a:lstStyle/>
                    <a:p>
                      <a:pPr algn="ctr"/>
                      <a:endParaRPr lang="en-GB" sz="1000" b="0" dirty="0"/>
                    </a:p>
                  </a:txBody>
                  <a:tcPr marL="118169" marR="118169" marT="59086" marB="5908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en-GB" dirty="0"/>
                    </a:p>
                  </a:txBody>
                  <a:tcPr marL="118169" marR="118169" marT="59086" marB="5908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549467">
                <a:tc>
                  <a:txBody>
                    <a:bodyPr/>
                    <a:lstStyle/>
                    <a:p>
                      <a:pPr algn="ctr"/>
                      <a:r>
                        <a:rPr lang="en-GB" sz="1000" b="1" dirty="0"/>
                        <a:t>Writing Focus</a:t>
                      </a:r>
                    </a:p>
                  </a:txBody>
                  <a:tcPr marL="118169" marR="118169" marT="59086" marB="59086"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gridSpan="4">
                  <a:txBody>
                    <a:bodyPr/>
                    <a:lstStyle/>
                    <a:p>
                      <a:pPr lvl="0" algn="ctr">
                        <a:lnSpc>
                          <a:spcPct val="100000"/>
                        </a:lnSpc>
                        <a:spcBef>
                          <a:spcPts val="0"/>
                        </a:spcBef>
                        <a:spcAft>
                          <a:spcPts val="0"/>
                        </a:spcAft>
                        <a:buNone/>
                      </a:pPr>
                      <a:r>
                        <a:rPr lang="en-GB" sz="1000" b="0" i="0" u="none" strike="noStrike" noProof="0" dirty="0">
                          <a:latin typeface="Calibri"/>
                        </a:rPr>
                        <a:t>Narrative with a different viewpoint</a:t>
                      </a:r>
                      <a:endParaRPr lang="en-GB" sz="1000" b="0" dirty="0"/>
                    </a:p>
                  </a:txBody>
                  <a:tcPr marL="118169" marR="118169" marT="59086" marB="59086"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GB"/>
                    </a:p>
                  </a:txBody>
                  <a:tcPr/>
                </a:tc>
                <a:tc hMerge="1">
                  <a:txBody>
                    <a:bodyPr/>
                    <a:lstStyle/>
                    <a:p>
                      <a:pPr algn="ctr"/>
                      <a:endParaRPr lang="en-GB" sz="800" b="0" dirty="0"/>
                    </a:p>
                  </a:txBody>
                  <a:tcPr marL="118169" marR="118169" marT="59086" marB="5908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lvl="0" algn="ctr">
                        <a:lnSpc>
                          <a:spcPct val="100000"/>
                        </a:lnSpc>
                        <a:spcBef>
                          <a:spcPts val="0"/>
                        </a:spcBef>
                        <a:spcAft>
                          <a:spcPts val="0"/>
                        </a:spcAft>
                        <a:buNone/>
                      </a:pPr>
                      <a:endParaRPr lang="en-GB" sz="1000" b="0" i="0" u="none" strike="noStrike" noProof="0" dirty="0">
                        <a:latin typeface="Calibri"/>
                      </a:endParaRPr>
                    </a:p>
                  </a:txBody>
                  <a:tcPr marL="118169" marR="118169" marT="59086" marB="5908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3">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1000" b="0" i="0" u="none" strike="noStrike" noProof="0" dirty="0" smtClean="0">
                          <a:latin typeface="+mn-lt"/>
                        </a:rPr>
                        <a:t>Persuasive Formal report</a:t>
                      </a:r>
                    </a:p>
                    <a:p>
                      <a:pPr lvl="0" algn="ctr">
                        <a:lnSpc>
                          <a:spcPct val="100000"/>
                        </a:lnSpc>
                        <a:spcBef>
                          <a:spcPts val="0"/>
                        </a:spcBef>
                        <a:spcAft>
                          <a:spcPts val="0"/>
                        </a:spcAft>
                        <a:buNone/>
                      </a:pPr>
                      <a:endParaRPr lang="en-GB" sz="1000" b="0" i="0" u="none" strike="noStrike" noProof="0" dirty="0">
                        <a:latin typeface="Calibri"/>
                      </a:endParaRPr>
                    </a:p>
                  </a:txBody>
                  <a:tcPr marL="118169" marR="118169" marT="59086" marB="5908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ctr"/>
                      <a:endParaRPr lang="en-GB" sz="1000" b="0" dirty="0"/>
                    </a:p>
                  </a:txBody>
                  <a:tcPr marL="118169" marR="118169" marT="59086" marB="5908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endParaRPr lang="en-GB" sz="1000" b="0" dirty="0"/>
                    </a:p>
                  </a:txBody>
                  <a:tcPr marL="118169" marR="118169" marT="59086" marB="5908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1000" b="0" dirty="0" smtClean="0"/>
                        <a:t>SPG</a:t>
                      </a:r>
                      <a:endParaRPr lang="en-GB" sz="1000" b="0" dirty="0"/>
                    </a:p>
                  </a:txBody>
                  <a:tcPr marL="118169" marR="118169" marT="59086" marB="5908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3">
                  <a:txBody>
                    <a:bodyPr/>
                    <a:lstStyle/>
                    <a:p>
                      <a:pPr algn="ctr"/>
                      <a:r>
                        <a:rPr lang="en-GB" sz="1000" b="0" dirty="0" smtClean="0"/>
                        <a:t>Mythical</a:t>
                      </a:r>
                      <a:r>
                        <a:rPr lang="en-GB" sz="1000" b="0" baseline="0" dirty="0" smtClean="0"/>
                        <a:t> legend </a:t>
                      </a:r>
                      <a:endParaRPr lang="en-GB" sz="1000" b="0" dirty="0"/>
                    </a:p>
                  </a:txBody>
                  <a:tcPr marL="118169" marR="118169" marT="59086" marB="5908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ctr"/>
                      <a:endParaRPr lang="en-GB" sz="1000" b="0" dirty="0"/>
                    </a:p>
                  </a:txBody>
                  <a:tcPr marL="118169" marR="118169" marT="59086" marB="5908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ctr"/>
                      <a:endParaRPr lang="en-GB" sz="1000" b="0" dirty="0"/>
                    </a:p>
                  </a:txBody>
                  <a:tcPr marL="118169" marR="118169" marT="59086" marB="5908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pPr marL="0" marR="0" lvl="0" indent="0" algn="ctr">
                        <a:lnSpc>
                          <a:spcPct val="100000"/>
                        </a:lnSpc>
                        <a:spcBef>
                          <a:spcPts val="0"/>
                        </a:spcBef>
                        <a:spcAft>
                          <a:spcPts val="0"/>
                        </a:spcAft>
                        <a:buNone/>
                      </a:pPr>
                      <a:r>
                        <a:rPr lang="en-GB" sz="1000" b="0" dirty="0"/>
                        <a:t>Non-Chronological Comparative Report</a:t>
                      </a:r>
                    </a:p>
                  </a:txBody>
                  <a:tcPr marL="118169" marR="118169" marT="59086" marB="5908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marL="0" marR="0" lvl="0" indent="0" algn="ctr">
                        <a:lnSpc>
                          <a:spcPct val="100000"/>
                        </a:lnSpc>
                        <a:spcBef>
                          <a:spcPts val="0"/>
                        </a:spcBef>
                        <a:spcAft>
                          <a:spcPts val="0"/>
                        </a:spcAft>
                        <a:buNone/>
                      </a:pPr>
                      <a:endParaRPr lang="en-GB" sz="1000" b="0" dirty="0"/>
                    </a:p>
                  </a:txBody>
                  <a:tcPr marL="118169" marR="118169" marT="59086" marB="5908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pPr algn="ctr"/>
                      <a:endParaRPr lang="en-GB" sz="700" b="0" dirty="0"/>
                    </a:p>
                  </a:txBody>
                  <a:tcPr marL="118169" marR="118169" marT="59086" marB="5908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236140578"/>
                  </a:ext>
                </a:extLst>
              </a:tr>
              <a:tr h="2295927">
                <a:tc>
                  <a:txBody>
                    <a:bodyPr/>
                    <a:lstStyle/>
                    <a:p>
                      <a:pPr algn="ctr"/>
                      <a:r>
                        <a:rPr lang="en-GB" sz="1000" b="1" kern="1200" dirty="0">
                          <a:solidFill>
                            <a:schemeClr val="tx1"/>
                          </a:solidFill>
                          <a:effectLst/>
                          <a:latin typeface="+mn-lt"/>
                          <a:ea typeface="+mn-ea"/>
                          <a:cs typeface="+mn-cs"/>
                        </a:rPr>
                        <a:t>Foundation Subjects – Expert Focus Link</a:t>
                      </a:r>
                    </a:p>
                  </a:txBody>
                  <a:tcPr marL="118169" marR="118169" marT="59086" marB="59086" vert="vert27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gridSpan="8">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1000" b="1" baseline="0" dirty="0"/>
                        <a:t>Geography</a:t>
                      </a:r>
                    </a:p>
                    <a:p>
                      <a:pPr marL="0" marR="0" lvl="0" indent="0" algn="ctr" defTabSz="1280160" rtl="0" eaLnBrk="1" fontAlgn="auto" latinLnBrk="0" hangingPunct="1">
                        <a:lnSpc>
                          <a:spcPct val="100000"/>
                        </a:lnSpc>
                        <a:spcBef>
                          <a:spcPts val="0"/>
                        </a:spcBef>
                        <a:spcAft>
                          <a:spcPts val="0"/>
                        </a:spcAft>
                        <a:buClrTx/>
                        <a:buSzTx/>
                        <a:buFontTx/>
                        <a:buNone/>
                        <a:tabLst/>
                        <a:defRPr/>
                      </a:pPr>
                      <a:r>
                        <a:rPr lang="en-GB" sz="1000" b="1" baseline="0" dirty="0"/>
                        <a:t>Africa Study-</a:t>
                      </a:r>
                    </a:p>
                    <a:p>
                      <a:pPr marL="0" marR="0" lvl="0" indent="0" algn="ctr" defTabSz="1280160" rtl="0" eaLnBrk="1" fontAlgn="auto" latinLnBrk="0" hangingPunct="1">
                        <a:lnSpc>
                          <a:spcPct val="100000"/>
                        </a:lnSpc>
                        <a:spcBef>
                          <a:spcPts val="0"/>
                        </a:spcBef>
                        <a:spcAft>
                          <a:spcPts val="0"/>
                        </a:spcAft>
                        <a:buClrTx/>
                        <a:buSzTx/>
                        <a:buFontTx/>
                        <a:buNone/>
                        <a:tabLst/>
                        <a:defRPr/>
                      </a:pPr>
                      <a:r>
                        <a:rPr lang="en-GB" sz="1000" b="0" i="0" u="none" strike="noStrike" dirty="0">
                          <a:solidFill>
                            <a:srgbClr val="000000"/>
                          </a:solidFill>
                          <a:effectLst/>
                          <a:latin typeface="Calibri" panose="020F0502020204030204" pitchFamily="34" charset="0"/>
                        </a:rPr>
                        <a:t>Locate continent and identify countries and cities Egypt/ Cairo, Morocco/ Rabat, South Africa/ Johannesburg, Somalia/ Mogadishu. Identify largest urban areas of Africa, rural and urban.</a:t>
                      </a:r>
                      <a:endParaRPr lang="en-GB" sz="1000" b="0" baseline="0" dirty="0"/>
                    </a:p>
                    <a:p>
                      <a:pPr marL="0" marR="0" lvl="0" indent="0" algn="ctr" defTabSz="1280160" rtl="0" eaLnBrk="1" fontAlgn="auto" latinLnBrk="0" hangingPunct="1">
                        <a:lnSpc>
                          <a:spcPct val="100000"/>
                        </a:lnSpc>
                        <a:spcBef>
                          <a:spcPts val="0"/>
                        </a:spcBef>
                        <a:spcAft>
                          <a:spcPts val="0"/>
                        </a:spcAft>
                        <a:buClrTx/>
                        <a:buSzTx/>
                        <a:buFontTx/>
                        <a:buNone/>
                        <a:tabLst/>
                        <a:defRPr/>
                      </a:pPr>
                      <a:r>
                        <a:rPr lang="en-GB" sz="1000" b="1" baseline="0" dirty="0"/>
                        <a:t>Trade Links between and from the UK-</a:t>
                      </a:r>
                    </a:p>
                    <a:p>
                      <a:pPr marL="0" marR="0" lvl="0" indent="0" algn="ctr" defTabSz="1280160" rtl="0" eaLnBrk="1" fontAlgn="auto" latinLnBrk="0" hangingPunct="1">
                        <a:lnSpc>
                          <a:spcPct val="100000"/>
                        </a:lnSpc>
                        <a:spcBef>
                          <a:spcPts val="0"/>
                        </a:spcBef>
                        <a:spcAft>
                          <a:spcPts val="0"/>
                        </a:spcAft>
                        <a:buClrTx/>
                        <a:buSzTx/>
                        <a:buFontTx/>
                        <a:buNone/>
                        <a:tabLst/>
                        <a:defRPr/>
                      </a:pPr>
                      <a:r>
                        <a:rPr lang="en-GB" sz="1000" b="0" i="0" u="none" strike="noStrike" dirty="0">
                          <a:solidFill>
                            <a:srgbClr val="000000"/>
                          </a:solidFill>
                          <a:effectLst/>
                          <a:latin typeface="Calibri" panose="020F0502020204030204" pitchFamily="34" charset="0"/>
                        </a:rPr>
                        <a:t>Discover where food comes from, fair trade, trade links between the world.</a:t>
                      </a:r>
                      <a:endParaRPr lang="en-GB" sz="1000" b="0" kern="1200" dirty="0">
                        <a:solidFill>
                          <a:schemeClr val="tx1"/>
                        </a:solidFill>
                        <a:effectLst/>
                        <a:latin typeface="+mn-lt"/>
                        <a:ea typeface="+mn-ea"/>
                        <a:cs typeface="+mn-cs"/>
                      </a:endParaRPr>
                    </a:p>
                    <a:p>
                      <a:pPr algn="ctr"/>
                      <a:endParaRPr lang="en-GB" sz="1000" b="1" u="none" dirty="0"/>
                    </a:p>
                    <a:p>
                      <a:pPr algn="ctr"/>
                      <a:r>
                        <a:rPr lang="en-GB" sz="1000" b="1" u="none" dirty="0"/>
                        <a:t>Art</a:t>
                      </a:r>
                      <a:r>
                        <a:rPr lang="en-GB" sz="1000" b="0" u="none" dirty="0"/>
                        <a:t>-</a:t>
                      </a:r>
                      <a:r>
                        <a:rPr lang="en-GB" sz="1000" b="0" u="none" baseline="0" dirty="0"/>
                        <a:t> </a:t>
                      </a:r>
                      <a:r>
                        <a:rPr lang="en-GB" sz="1000" b="1" u="none" dirty="0"/>
                        <a:t>Textiles-</a:t>
                      </a:r>
                    </a:p>
                    <a:p>
                      <a:pPr algn="ctr"/>
                      <a:r>
                        <a:rPr lang="en-GB" sz="1000" b="0" u="none" dirty="0"/>
                        <a:t>Tie-dye</a:t>
                      </a:r>
                    </a:p>
                    <a:p>
                      <a:pPr algn="ctr"/>
                      <a:endParaRPr lang="en-GB" sz="1000" b="0" kern="1200" dirty="0">
                        <a:solidFill>
                          <a:schemeClr val="tx1"/>
                        </a:solidFill>
                        <a:effectLst/>
                        <a:latin typeface="+mn-lt"/>
                        <a:ea typeface="+mn-ea"/>
                        <a:cs typeface="+mn-cs"/>
                      </a:endParaRPr>
                    </a:p>
                    <a:p>
                      <a:pPr algn="ctr"/>
                      <a:r>
                        <a:rPr lang="en-GB" sz="1000" b="0" kern="1200" dirty="0" smtClean="0">
                          <a:solidFill>
                            <a:schemeClr val="tx1"/>
                          </a:solidFill>
                          <a:effectLst/>
                          <a:latin typeface="+mn-lt"/>
                          <a:ea typeface="+mn-ea"/>
                          <a:cs typeface="+mn-cs"/>
                        </a:rPr>
                        <a:t> </a:t>
                      </a:r>
                      <a:endParaRPr lang="en-GB" sz="1000" b="0" kern="1200" dirty="0">
                        <a:solidFill>
                          <a:schemeClr val="tx1"/>
                        </a:solidFill>
                        <a:effectLst/>
                        <a:latin typeface="+mn-lt"/>
                        <a:ea typeface="+mn-ea"/>
                        <a:cs typeface="+mn-cs"/>
                      </a:endParaRPr>
                    </a:p>
                    <a:p>
                      <a:pPr algn="ctr"/>
                      <a:endParaRPr lang="en-GB" sz="1000" b="0" kern="1200" dirty="0">
                        <a:solidFill>
                          <a:schemeClr val="tx1"/>
                        </a:solidFill>
                        <a:effectLst/>
                        <a:latin typeface="+mn-lt"/>
                        <a:ea typeface="+mn-ea"/>
                        <a:cs typeface="+mn-cs"/>
                      </a:endParaRPr>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GB"/>
                    </a:p>
                  </a:txBody>
                  <a:tcPr/>
                </a:tc>
                <a:tc hMerge="1">
                  <a:txBody>
                    <a:bodyPr/>
                    <a:lstStyle/>
                    <a:p>
                      <a:pPr algn="ctr"/>
                      <a:endParaRPr lang="en-GB" sz="1000" kern="1200" dirty="0">
                        <a:solidFill>
                          <a:schemeClr val="tx1"/>
                        </a:solidFill>
                        <a:effectLst/>
                        <a:latin typeface="+mn-lt"/>
                        <a:ea typeface="+mn-ea"/>
                        <a:cs typeface="+mn-cs"/>
                      </a:endParaRPr>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lang="en-GB" sz="1000" b="0" kern="1200" dirty="0">
                        <a:solidFill>
                          <a:schemeClr val="tx1"/>
                        </a:solidFill>
                        <a:effectLst/>
                        <a:latin typeface="+mn-lt"/>
                        <a:ea typeface="+mn-ea"/>
                        <a:cs typeface="+mn-cs"/>
                      </a:endParaRPr>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lang="en-GB" sz="1000" b="0" kern="1200" dirty="0">
                        <a:solidFill>
                          <a:schemeClr val="tx1"/>
                        </a:solidFill>
                        <a:effectLst/>
                        <a:latin typeface="+mn-lt"/>
                        <a:ea typeface="+mn-ea"/>
                        <a:cs typeface="+mn-cs"/>
                      </a:endParaRPr>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hMerge="1">
                  <a:txBody>
                    <a:bodyPr/>
                    <a:lstStyle/>
                    <a:p>
                      <a:pPr algn="ctr"/>
                      <a:endParaRPr lang="en-GB" sz="1000" b="1" dirty="0"/>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a:endParaRPr lang="en-GB" sz="1000" b="0" kern="1200" dirty="0">
                        <a:solidFill>
                          <a:schemeClr val="tx1"/>
                        </a:solidFill>
                        <a:effectLst/>
                        <a:latin typeface="+mn-lt"/>
                        <a:ea typeface="+mn-ea"/>
                        <a:cs typeface="+mn-cs"/>
                      </a:endParaRPr>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endParaRPr lang="en-GB" sz="1000" b="1" dirty="0"/>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gridSpan="5">
                  <a:txBody>
                    <a:bodyPr/>
                    <a:lstStyle/>
                    <a:p>
                      <a:pPr algn="ctr"/>
                      <a:r>
                        <a:rPr lang="en-GB" sz="1000" b="0" kern="1200" dirty="0" smtClean="0">
                          <a:solidFill>
                            <a:schemeClr val="tx1"/>
                          </a:solidFill>
                          <a:effectLst/>
                          <a:latin typeface="+mn-lt"/>
                          <a:ea typeface="+mn-ea"/>
                          <a:cs typeface="+mn-cs"/>
                        </a:rPr>
                        <a:t>History</a:t>
                      </a:r>
                    </a:p>
                    <a:p>
                      <a:pPr algn="ctr"/>
                      <a:r>
                        <a:rPr lang="en-GB" sz="1000" b="0" kern="1200" dirty="0" smtClean="0">
                          <a:solidFill>
                            <a:schemeClr val="tx1"/>
                          </a:solidFill>
                          <a:effectLst/>
                          <a:latin typeface="+mn-lt"/>
                          <a:ea typeface="+mn-ea"/>
                          <a:cs typeface="+mn-cs"/>
                        </a:rPr>
                        <a:t>Castles of the North</a:t>
                      </a:r>
                    </a:p>
                    <a:p>
                      <a:pPr algn="ctr"/>
                      <a:r>
                        <a:rPr lang="en-GB" sz="1000" b="0" kern="1200" baseline="0" dirty="0" smtClean="0">
                          <a:solidFill>
                            <a:schemeClr val="tx1"/>
                          </a:solidFill>
                          <a:effectLst/>
                          <a:latin typeface="+mn-lt"/>
                          <a:ea typeface="+mn-ea"/>
                          <a:cs typeface="+mn-cs"/>
                        </a:rPr>
                        <a:t>Why are there so many castles in the North East of England?</a:t>
                      </a:r>
                    </a:p>
                    <a:p>
                      <a:pPr algn="ctr"/>
                      <a:endParaRPr lang="en-GB" sz="1000" b="0" kern="1200" dirty="0" smtClean="0">
                        <a:solidFill>
                          <a:schemeClr val="tx1"/>
                        </a:solidFill>
                        <a:effectLst/>
                        <a:latin typeface="+mn-lt"/>
                        <a:ea typeface="+mn-ea"/>
                        <a:cs typeface="+mn-cs"/>
                      </a:endParaRPr>
                    </a:p>
                    <a:p>
                      <a:pPr marL="0" marR="0" lvl="0" indent="0" algn="ctr" defTabSz="1280160" rtl="0" eaLnBrk="1" fontAlgn="auto" latinLnBrk="0" hangingPunct="1">
                        <a:lnSpc>
                          <a:spcPct val="100000"/>
                        </a:lnSpc>
                        <a:spcBef>
                          <a:spcPts val="0"/>
                        </a:spcBef>
                        <a:spcAft>
                          <a:spcPts val="0"/>
                        </a:spcAft>
                        <a:buClrTx/>
                        <a:buSzTx/>
                        <a:buFontTx/>
                        <a:buNone/>
                        <a:tabLst/>
                        <a:defRPr/>
                      </a:pPr>
                      <a:r>
                        <a:rPr lang="en-GB" sz="1000" b="1" dirty="0" smtClean="0"/>
                        <a:t>Art</a:t>
                      </a:r>
                      <a:endParaRPr lang="en-GB" sz="1000" b="0" dirty="0" smtClean="0"/>
                    </a:p>
                    <a:p>
                      <a:pPr marL="0" marR="0" lvl="0" indent="0" algn="ctr" defTabSz="1280160" rtl="0" eaLnBrk="1" fontAlgn="auto" latinLnBrk="0" hangingPunct="1">
                        <a:lnSpc>
                          <a:spcPct val="100000"/>
                        </a:lnSpc>
                        <a:spcBef>
                          <a:spcPts val="0"/>
                        </a:spcBef>
                        <a:spcAft>
                          <a:spcPts val="0"/>
                        </a:spcAft>
                        <a:buClrTx/>
                        <a:buSzTx/>
                        <a:buFontTx/>
                        <a:buNone/>
                        <a:tabLst/>
                        <a:defRPr/>
                      </a:pPr>
                      <a:r>
                        <a:rPr lang="en-GB" sz="1000" b="0" dirty="0" smtClean="0"/>
                        <a:t>3d From- Decorative Tile</a:t>
                      </a:r>
                    </a:p>
                    <a:p>
                      <a:pPr marL="0" marR="0" lvl="0" indent="0" algn="ctr" defTabSz="1280160" rtl="0" eaLnBrk="1" fontAlgn="auto" latinLnBrk="0" hangingPunct="1">
                        <a:lnSpc>
                          <a:spcPct val="100000"/>
                        </a:lnSpc>
                        <a:spcBef>
                          <a:spcPts val="0"/>
                        </a:spcBef>
                        <a:spcAft>
                          <a:spcPts val="0"/>
                        </a:spcAft>
                        <a:buClrTx/>
                        <a:buSzTx/>
                        <a:buFontTx/>
                        <a:buNone/>
                        <a:tabLst/>
                        <a:defRPr/>
                      </a:pPr>
                      <a:endParaRPr lang="en-GB" sz="1000" b="1" baseline="0" dirty="0" smtClean="0"/>
                    </a:p>
                    <a:p>
                      <a:pPr marL="0" marR="0" lvl="0" indent="0" algn="ctr" defTabSz="1280160" rtl="0" eaLnBrk="1" fontAlgn="auto" latinLnBrk="0" hangingPunct="1">
                        <a:lnSpc>
                          <a:spcPct val="100000"/>
                        </a:lnSpc>
                        <a:spcBef>
                          <a:spcPts val="0"/>
                        </a:spcBef>
                        <a:spcAft>
                          <a:spcPts val="0"/>
                        </a:spcAft>
                        <a:buClrTx/>
                        <a:buSzTx/>
                        <a:buFontTx/>
                        <a:buNone/>
                        <a:tabLst/>
                        <a:defRPr/>
                      </a:pPr>
                      <a:endParaRPr lang="en-GB" sz="1000" baseline="0" dirty="0"/>
                    </a:p>
                    <a:p>
                      <a:pPr algn="ctr"/>
                      <a:endParaRPr lang="en-GB" sz="1000" b="1" dirty="0"/>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lang="en-GB" sz="1000" b="0" dirty="0"/>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endParaRPr lang="en-GB" sz="1000" b="0" dirty="0"/>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lang="en-GB" sz="1000" b="1" dirty="0"/>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lang="en-GB" sz="1050" b="1" dirty="0"/>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ctr"/>
                      <a:endParaRPr lang="en-GB" sz="1000" b="1" dirty="0"/>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23366456"/>
                  </a:ext>
                </a:extLst>
              </a:tr>
              <a:tr h="1400774">
                <a:tc>
                  <a:txBody>
                    <a:bodyPr/>
                    <a:lstStyle/>
                    <a:p>
                      <a:pPr algn="ctr"/>
                      <a:r>
                        <a:rPr lang="en-GB" sz="1000" b="1" kern="1200" dirty="0">
                          <a:solidFill>
                            <a:schemeClr val="tx1"/>
                          </a:solidFill>
                          <a:effectLst/>
                          <a:latin typeface="+mn-lt"/>
                          <a:ea typeface="+mn-ea"/>
                          <a:cs typeface="+mn-cs"/>
                        </a:rPr>
                        <a:t>Science</a:t>
                      </a:r>
                    </a:p>
                  </a:txBody>
                  <a:tcPr marL="118169" marR="118169" marT="59086" marB="59086" vert="vert27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gridSpan="6">
                  <a:txBody>
                    <a:bodyPr/>
                    <a:lstStyle/>
                    <a:p>
                      <a:pPr algn="ctr"/>
                      <a:r>
                        <a:rPr lang="en-GB" sz="1000" b="1" dirty="0"/>
                        <a:t>Science</a:t>
                      </a:r>
                    </a:p>
                    <a:p>
                      <a:pPr algn="ctr"/>
                      <a:r>
                        <a:rPr lang="en-GB" sz="1000" b="1" dirty="0"/>
                        <a:t>Animals including humans-</a:t>
                      </a:r>
                    </a:p>
                    <a:p>
                      <a:pPr marL="0" marR="0" lvl="0" indent="0" algn="ctr" defTabSz="1280160" rtl="0" eaLnBrk="1" fontAlgn="auto" latinLnBrk="0" hangingPunct="1">
                        <a:lnSpc>
                          <a:spcPct val="100000"/>
                        </a:lnSpc>
                        <a:spcBef>
                          <a:spcPts val="0"/>
                        </a:spcBef>
                        <a:spcAft>
                          <a:spcPts val="0"/>
                        </a:spcAft>
                        <a:buClrTx/>
                        <a:buSzTx/>
                        <a:buFontTx/>
                        <a:buNone/>
                        <a:tabLst/>
                        <a:defRPr/>
                      </a:pPr>
                      <a:r>
                        <a:rPr lang="en-GB" sz="1000" b="0" i="0" u="none" strike="noStrike" dirty="0">
                          <a:solidFill>
                            <a:srgbClr val="000000"/>
                          </a:solidFill>
                          <a:effectLst/>
                          <a:latin typeface="Calibri" panose="020F0502020204030204" pitchFamily="34" charset="0"/>
                        </a:rPr>
                        <a:t>Reproduction in plants and animals</a:t>
                      </a:r>
                      <a:r>
                        <a:rPr lang="en-GB" sz="1000" b="0" i="0" u="none" strike="noStrike" dirty="0" smtClean="0">
                          <a:solidFill>
                            <a:srgbClr val="000000"/>
                          </a:solidFill>
                          <a:effectLst/>
                          <a:latin typeface="Calibri" panose="020F0502020204030204" pitchFamily="34" charset="0"/>
                        </a:rPr>
                        <a:t>.</a:t>
                      </a:r>
                      <a:endParaRPr lang="en-GB" sz="1000" b="1" dirty="0"/>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GB"/>
                    </a:p>
                  </a:txBody>
                  <a:tcPr/>
                </a:tc>
                <a:tc hMerge="1">
                  <a:txBody>
                    <a:bodyPr/>
                    <a:lstStyle/>
                    <a:p>
                      <a:endParaRPr lang="en-GB"/>
                    </a:p>
                  </a:txBody>
                  <a:tcPr/>
                </a:tc>
                <a:tc hMerge="1">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endParaRPr lang="en-GB" sz="1000" kern="1200" dirty="0">
                        <a:solidFill>
                          <a:schemeClr val="tx1"/>
                        </a:solidFill>
                        <a:effectLst/>
                        <a:latin typeface="+mn-lt"/>
                        <a:ea typeface="+mn-ea"/>
                        <a:cs typeface="+mn-cs"/>
                      </a:endParaRPr>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hMerge="1">
                  <a:txBody>
                    <a:bodyPr/>
                    <a:lstStyle/>
                    <a:p>
                      <a:pPr algn="ctr"/>
                      <a:endParaRPr lang="en-GB" sz="1000" b="1" dirty="0"/>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a:endParaRPr lang="en-GB" dirty="0"/>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endParaRPr lang="en-GB" sz="1000" dirty="0"/>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hMerge="1">
                  <a:txBody>
                    <a:bodyPr/>
                    <a:lstStyle/>
                    <a:p>
                      <a:endParaRPr lang="en-GB" sz="800" dirty="0"/>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gridSpan="5">
                  <a:txBody>
                    <a:bodyPr/>
                    <a:lstStyle/>
                    <a:p>
                      <a:pPr algn="ctr"/>
                      <a:r>
                        <a:rPr lang="en-GB" sz="1000" b="1" dirty="0" smtClean="0"/>
                        <a:t>Living things and Habitats-</a:t>
                      </a:r>
                    </a:p>
                    <a:p>
                      <a:pPr marL="0" marR="0" lvl="0" indent="0" algn="ctr" defTabSz="1280160" rtl="0" eaLnBrk="1" fontAlgn="auto" latinLnBrk="0" hangingPunct="1">
                        <a:lnSpc>
                          <a:spcPct val="100000"/>
                        </a:lnSpc>
                        <a:spcBef>
                          <a:spcPts val="0"/>
                        </a:spcBef>
                        <a:spcAft>
                          <a:spcPts val="0"/>
                        </a:spcAft>
                        <a:buClrTx/>
                        <a:buSzTx/>
                        <a:buFontTx/>
                        <a:buNone/>
                        <a:tabLst/>
                        <a:defRPr/>
                      </a:pPr>
                      <a:r>
                        <a:rPr lang="en-GB" sz="1000" b="0" i="0" u="none" strike="noStrike" dirty="0" smtClean="0">
                          <a:solidFill>
                            <a:srgbClr val="000000"/>
                          </a:solidFill>
                          <a:effectLst/>
                          <a:latin typeface="Calibri" panose="020F0502020204030204" pitchFamily="34" charset="0"/>
                        </a:rPr>
                        <a:t>Comparing life cycles and processes of reproduction</a:t>
                      </a:r>
                      <a:endParaRPr lang="en-GB" sz="1000" dirty="0" smtClean="0"/>
                    </a:p>
                    <a:p>
                      <a:pPr marL="0" marR="0" lvl="0" indent="0" algn="ctr" defTabSz="1280160" rtl="0" eaLnBrk="1" fontAlgn="auto" latinLnBrk="0" hangingPunct="1">
                        <a:lnSpc>
                          <a:spcPct val="100000"/>
                        </a:lnSpc>
                        <a:spcBef>
                          <a:spcPts val="0"/>
                        </a:spcBef>
                        <a:spcAft>
                          <a:spcPts val="0"/>
                        </a:spcAft>
                        <a:buClrTx/>
                        <a:buSzTx/>
                        <a:buFontTx/>
                        <a:buNone/>
                        <a:tabLst/>
                        <a:defRPr/>
                      </a:pPr>
                      <a:endParaRPr lang="en-GB" sz="1000" baseline="0" dirty="0"/>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GB"/>
                    </a:p>
                  </a:txBody>
                  <a:tcPr/>
                </a:tc>
                <a:tc hMerge="1">
                  <a:txBody>
                    <a:bodyPr/>
                    <a:lstStyle/>
                    <a:p>
                      <a:pPr algn="ctr"/>
                      <a:endParaRPr lang="en-GB" sz="1000" b="0" dirty="0"/>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hMerge="1">
                  <a:txBody>
                    <a:bodyPr/>
                    <a:lstStyle/>
                    <a:p>
                      <a:endParaRPr lang="en-GB"/>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hMerge="1">
                  <a:txBody>
                    <a:bodyPr/>
                    <a:lstStyle/>
                    <a:p>
                      <a:pPr algn="ctr"/>
                      <a:endParaRPr lang="en-GB" sz="1050" b="1" dirty="0"/>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vMerge="1">
                  <a:txBody>
                    <a:bodyPr/>
                    <a:lstStyle/>
                    <a:p>
                      <a:endParaRPr lang="en-GB" dirty="0"/>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6"/>
                  </a:ext>
                </a:extLst>
              </a:tr>
              <a:tr h="408741">
                <a:tc>
                  <a:txBody>
                    <a:bodyPr/>
                    <a:lstStyle/>
                    <a:p>
                      <a:pPr algn="ctr"/>
                      <a:r>
                        <a:rPr lang="en-GB" sz="1000" b="1" kern="1200" dirty="0">
                          <a:solidFill>
                            <a:schemeClr val="tx1"/>
                          </a:solidFill>
                          <a:effectLst/>
                          <a:latin typeface="+mn-lt"/>
                          <a:ea typeface="+mn-ea"/>
                          <a:cs typeface="+mn-cs"/>
                        </a:rPr>
                        <a:t>Maths</a:t>
                      </a:r>
                    </a:p>
                  </a:txBody>
                  <a:tcPr marL="118169" marR="118169" marT="59086" marB="59086" vert="vert27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gridSpan="3">
                  <a:txBody>
                    <a:bodyPr/>
                    <a:lstStyle/>
                    <a:p>
                      <a:pPr algn="ctr"/>
                      <a:r>
                        <a:rPr lang="en-GB" sz="1000" kern="1200" dirty="0">
                          <a:solidFill>
                            <a:schemeClr val="tx1"/>
                          </a:solidFill>
                          <a:effectLst/>
                          <a:latin typeface="+mn-lt"/>
                          <a:ea typeface="+mn-ea"/>
                          <a:cs typeface="+mn-cs"/>
                        </a:rPr>
                        <a:t>Multiplication and division</a:t>
                      </a:r>
                    </a:p>
                  </a:txBody>
                  <a:tcPr marL="118169" marR="118169" marT="59086" marB="59086"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GB"/>
                    </a:p>
                  </a:txBody>
                  <a:tcPr/>
                </a:tc>
                <a:tc hMerge="1">
                  <a:txBody>
                    <a:bodyPr/>
                    <a:lstStyle/>
                    <a:p>
                      <a:endParaRPr lang="en-GB"/>
                    </a:p>
                  </a:txBody>
                  <a:tcPr/>
                </a:tc>
                <a:tc gridSpan="5">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1000" kern="1200" dirty="0">
                          <a:solidFill>
                            <a:schemeClr val="tx1"/>
                          </a:solidFill>
                          <a:effectLst/>
                          <a:latin typeface="+mn-lt"/>
                          <a:ea typeface="+mn-ea"/>
                          <a:cs typeface="+mn-cs"/>
                        </a:rPr>
                        <a:t>Fractions</a:t>
                      </a:r>
                    </a:p>
                  </a:txBody>
                  <a:tcPr marL="118169" marR="118169" marT="59086" marB="5908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GB"/>
                    </a:p>
                  </a:txBody>
                  <a:tcPr/>
                </a:tc>
                <a:tc hMerge="1">
                  <a:txBody>
                    <a:bodyPr/>
                    <a:lstStyle/>
                    <a:p>
                      <a:endParaRPr lang="en-GB"/>
                    </a:p>
                  </a:txBody>
                  <a:tcPr/>
                </a:tc>
                <a:tc hMerge="1">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endParaRPr lang="en-GB" sz="1000" b="0" dirty="0"/>
                    </a:p>
                  </a:txBody>
                  <a:tcPr marL="118169" marR="118169" marT="59086" marB="59086"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GB"/>
                    </a:p>
                  </a:txBody>
                  <a:tcPr/>
                </a:tc>
                <a:tc gridSpan="3">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1000" baseline="0" dirty="0"/>
                        <a:t>Decimals and Percentages</a:t>
                      </a:r>
                    </a:p>
                  </a:txBody>
                  <a:tcPr marL="118169" marR="118169" marT="59086" marB="59086"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GB"/>
                    </a:p>
                  </a:txBody>
                  <a:tcPr/>
                </a:tc>
                <a:tc hMerge="1">
                  <a:txBody>
                    <a:bodyPr/>
                    <a:lstStyle/>
                    <a:p>
                      <a:pPr algn="ctr"/>
                      <a:endParaRPr lang="en-GB" sz="1000" b="0" dirty="0"/>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ctr"/>
                      <a:r>
                        <a:rPr lang="en-GB" sz="1000" dirty="0"/>
                        <a:t>Assessment and consolidation</a:t>
                      </a:r>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hMerge="1">
                  <a:txBody>
                    <a:bodyPr/>
                    <a:lstStyle/>
                    <a:p>
                      <a:pPr algn="ctr"/>
                      <a:endParaRPr lang="en-GB" sz="1050" b="1" dirty="0"/>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GB" dirty="0"/>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7"/>
                  </a:ext>
                </a:extLst>
              </a:tr>
              <a:tr h="408741">
                <a:tc>
                  <a:txBody>
                    <a:bodyPr/>
                    <a:lstStyle/>
                    <a:p>
                      <a:pPr algn="ctr"/>
                      <a:r>
                        <a:rPr lang="en-GB" sz="1000" b="1" kern="1200" dirty="0">
                          <a:solidFill>
                            <a:schemeClr val="tx1"/>
                          </a:solidFill>
                          <a:effectLst/>
                          <a:latin typeface="+mn-lt"/>
                          <a:ea typeface="+mn-ea"/>
                          <a:cs typeface="+mn-cs"/>
                        </a:rPr>
                        <a:t>Discrete</a:t>
                      </a:r>
                    </a:p>
                  </a:txBody>
                  <a:tcPr marL="118169" marR="118169" marT="59086" marB="59086" vert="vert27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1000" kern="1200" dirty="0">
                        <a:solidFill>
                          <a:schemeClr val="tx1"/>
                        </a:solidFill>
                        <a:effectLst/>
                        <a:latin typeface="+mn-lt"/>
                        <a:ea typeface="+mn-ea"/>
                        <a:cs typeface="+mn-cs"/>
                      </a:endParaRPr>
                    </a:p>
                  </a:txBody>
                  <a:tcPr marL="118169" marR="118169" marT="59086" marB="59086"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gridSpan="1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b="1" kern="1200" dirty="0">
                          <a:solidFill>
                            <a:schemeClr val="tx1"/>
                          </a:solidFill>
                          <a:effectLst/>
                          <a:latin typeface="+mn-lt"/>
                          <a:ea typeface="+mn-ea"/>
                          <a:cs typeface="+mn-cs"/>
                        </a:rPr>
                        <a:t>Music</a:t>
                      </a:r>
                      <a:r>
                        <a:rPr lang="en-GB" sz="1000" kern="1200" dirty="0">
                          <a:solidFill>
                            <a:schemeClr val="tx1"/>
                          </a:solidFill>
                          <a:effectLst/>
                          <a:latin typeface="+mn-lt"/>
                          <a:ea typeface="+mn-ea"/>
                          <a:cs typeface="+mn-cs"/>
                        </a:rPr>
                        <a:t>:</a:t>
                      </a:r>
                      <a:r>
                        <a:rPr lang="en-GB" sz="1000" kern="1200" baseline="0" dirty="0">
                          <a:solidFill>
                            <a:schemeClr val="tx1"/>
                          </a:solidFill>
                          <a:effectLst/>
                          <a:latin typeface="+mn-lt"/>
                          <a:ea typeface="+mn-ea"/>
                          <a:cs typeface="+mn-cs"/>
                        </a:rPr>
                        <a:t> </a:t>
                      </a:r>
                      <a:r>
                        <a:rPr lang="en-GB" sz="1000" dirty="0" smtClean="0"/>
                        <a:t>Active Listening (African music ), Composing &amp; Improvising and Performing (with music teacher), Singing (building up to an Easter performance)</a:t>
                      </a:r>
                      <a:endParaRPr lang="en-GB" sz="1000" kern="1200" baseline="0" dirty="0">
                        <a:solidFill>
                          <a:schemeClr val="tx1"/>
                        </a:solidFill>
                        <a:effectLst/>
                        <a:latin typeface="+mn-lt"/>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b="1" kern="1200" baseline="0" dirty="0">
                          <a:solidFill>
                            <a:schemeClr val="tx1"/>
                          </a:solidFill>
                          <a:effectLst/>
                          <a:latin typeface="+mn-lt"/>
                          <a:ea typeface="+mn-ea"/>
                          <a:cs typeface="+mn-cs"/>
                        </a:rPr>
                        <a:t>PSHE: </a:t>
                      </a:r>
                      <a:r>
                        <a:rPr lang="en-GB" sz="1000" b="0" kern="1200" baseline="0" dirty="0" smtClean="0">
                          <a:solidFill>
                            <a:schemeClr val="tx1"/>
                          </a:solidFill>
                          <a:effectLst/>
                          <a:latin typeface="+mn-lt"/>
                          <a:ea typeface="+mn-ea"/>
                          <a:cs typeface="+mn-cs"/>
                        </a:rPr>
                        <a:t>power of words, social media, responsibility and inspiration, homophobic language in schools, fair trade: same, storm, different boat Spring 2-  BV laws and parliament, BV freedom of speech and movement, respecting others boundaries and beliefs </a:t>
                      </a:r>
                      <a:endParaRPr lang="en-GB" sz="1000" b="1" kern="1200" baseline="0" dirty="0">
                        <a:solidFill>
                          <a:schemeClr val="tx1"/>
                        </a:solidFill>
                        <a:effectLst/>
                        <a:latin typeface="+mn-lt"/>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b="1" kern="1200" baseline="0" dirty="0">
                          <a:solidFill>
                            <a:schemeClr val="tx1"/>
                          </a:solidFill>
                          <a:effectLst/>
                          <a:latin typeface="+mn-lt"/>
                          <a:ea typeface="+mn-ea"/>
                          <a:cs typeface="+mn-cs"/>
                        </a:rPr>
                        <a:t>RE: </a:t>
                      </a:r>
                      <a:r>
                        <a:rPr lang="en-GB" sz="1000" b="0" kern="1200" baseline="0" dirty="0" smtClean="0">
                          <a:solidFill>
                            <a:schemeClr val="tx1"/>
                          </a:solidFill>
                          <a:effectLst/>
                          <a:latin typeface="+mn-lt"/>
                          <a:ea typeface="+mn-ea"/>
                          <a:cs typeface="+mn-cs"/>
                        </a:rPr>
                        <a:t>What do Christians believe about God? Why </a:t>
                      </a:r>
                      <a:r>
                        <a:rPr lang="en-GB" sz="1000" b="0" kern="1200" baseline="0" dirty="0">
                          <a:solidFill>
                            <a:schemeClr val="tx1"/>
                          </a:solidFill>
                          <a:effectLst/>
                          <a:latin typeface="+mn-lt"/>
                          <a:ea typeface="+mn-ea"/>
                          <a:cs typeface="+mn-cs"/>
                        </a:rPr>
                        <a:t>was the last supper so important to Christians?</a:t>
                      </a:r>
                      <a:endParaRPr lang="en-GB" sz="1000" b="1" kern="1200" baseline="0" dirty="0">
                        <a:solidFill>
                          <a:schemeClr val="tx1"/>
                        </a:solidFill>
                        <a:effectLst/>
                        <a:latin typeface="+mn-lt"/>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b="1" kern="1200" baseline="0" dirty="0">
                          <a:solidFill>
                            <a:schemeClr val="tx1"/>
                          </a:solidFill>
                          <a:effectLst/>
                          <a:latin typeface="+mn-lt"/>
                          <a:ea typeface="+mn-ea"/>
                          <a:cs typeface="+mn-cs"/>
                        </a:rPr>
                        <a:t>Computing: </a:t>
                      </a:r>
                      <a:r>
                        <a:rPr lang="en-GB" sz="1000" kern="1200" dirty="0">
                          <a:solidFill>
                            <a:schemeClr val="tx1"/>
                          </a:solidFill>
                          <a:effectLst/>
                          <a:latin typeface="+mn-lt"/>
                          <a:ea typeface="+mn-ea"/>
                          <a:cs typeface="+mn-cs"/>
                        </a:rPr>
                        <a:t>Discrete and during Continuous provision: self image and reputation, online identity</a:t>
                      </a:r>
                      <a:r>
                        <a:rPr lang="en-GB" sz="1000" kern="1200" baseline="0" dirty="0">
                          <a:solidFill>
                            <a:schemeClr val="tx1"/>
                          </a:solidFill>
                          <a:effectLst/>
                          <a:latin typeface="+mn-lt"/>
                          <a:ea typeface="+mn-ea"/>
                          <a:cs typeface="+mn-cs"/>
                        </a:rPr>
                        <a:t>, using MS word and PPT</a:t>
                      </a:r>
                      <a:endParaRPr lang="en-GB" sz="1000" b="0" dirty="0">
                        <a:solidFill>
                          <a:schemeClr val="tx1"/>
                        </a:solidFill>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b="1" kern="1200" baseline="0" dirty="0">
                          <a:solidFill>
                            <a:schemeClr val="tx1"/>
                          </a:solidFill>
                          <a:effectLst/>
                          <a:latin typeface="+mn-lt"/>
                          <a:ea typeface="+mn-ea"/>
                          <a:cs typeface="+mn-cs"/>
                        </a:rPr>
                        <a:t>PE: </a:t>
                      </a:r>
                      <a:r>
                        <a:rPr lang="en-GB" sz="1000" b="0" kern="1200" baseline="0" dirty="0" smtClean="0">
                          <a:solidFill>
                            <a:schemeClr val="tx1"/>
                          </a:solidFill>
                          <a:effectLst/>
                          <a:latin typeface="+mn-lt"/>
                          <a:ea typeface="+mn-ea"/>
                          <a:cs typeface="+mn-cs"/>
                        </a:rPr>
                        <a:t>Dance, basket ball and SEND NAK</a:t>
                      </a:r>
                      <a:endParaRPr lang="en-GB" sz="1000" b="0" kern="1200" baseline="0" dirty="0">
                        <a:solidFill>
                          <a:schemeClr val="tx1"/>
                        </a:solidFill>
                        <a:effectLst/>
                        <a:latin typeface="+mn-lt"/>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b="1" kern="1200" baseline="0" dirty="0">
                          <a:solidFill>
                            <a:schemeClr val="tx1"/>
                          </a:solidFill>
                          <a:effectLst/>
                          <a:latin typeface="+mn-lt"/>
                          <a:ea typeface="+mn-ea"/>
                          <a:cs typeface="+mn-cs"/>
                        </a:rPr>
                        <a:t>French:</a:t>
                      </a:r>
                      <a:r>
                        <a:rPr lang="en-GB" sz="1000" b="0" kern="1200" baseline="0" dirty="0">
                          <a:solidFill>
                            <a:schemeClr val="tx1"/>
                          </a:solidFill>
                          <a:effectLst/>
                          <a:latin typeface="+mn-lt"/>
                          <a:ea typeface="+mn-ea"/>
                          <a:cs typeface="+mn-cs"/>
                        </a:rPr>
                        <a:t> </a:t>
                      </a:r>
                      <a:r>
                        <a:rPr lang="en-GB" sz="1000" b="0" kern="1200" baseline="0" dirty="0" smtClean="0">
                          <a:solidFill>
                            <a:schemeClr val="tx1"/>
                          </a:solidFill>
                          <a:effectLst/>
                          <a:latin typeface="+mn-lt"/>
                          <a:ea typeface="+mn-ea"/>
                          <a:cs typeface="+mn-cs"/>
                        </a:rPr>
                        <a:t>on the way to school, I like your style</a:t>
                      </a:r>
                      <a:endParaRPr lang="en-GB" sz="1000" b="1" kern="1200" dirty="0">
                        <a:solidFill>
                          <a:schemeClr val="tx1"/>
                        </a:solidFill>
                        <a:effectLst/>
                        <a:latin typeface="+mn-lt"/>
                        <a:ea typeface="+mn-ea"/>
                        <a:cs typeface="+mn-cs"/>
                      </a:endParaRPr>
                    </a:p>
                    <a:p>
                      <a:pPr algn="ctr"/>
                      <a:endParaRPr lang="en-GB" sz="1000" kern="1200" dirty="0">
                        <a:solidFill>
                          <a:schemeClr val="tx1"/>
                        </a:solidFill>
                        <a:effectLst/>
                        <a:latin typeface="+mn-lt"/>
                        <a:ea typeface="+mn-ea"/>
                        <a:cs typeface="+mn-cs"/>
                      </a:endParaRPr>
                    </a:p>
                  </a:txBody>
                  <a:tcPr marL="118169" marR="118169" marT="59086" marB="59086"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GB"/>
                    </a:p>
                  </a:txBody>
                  <a:tcPr/>
                </a:tc>
                <a:tc hMerge="1">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endParaRPr lang="en-GB" sz="1000" kern="1200" dirty="0">
                        <a:solidFill>
                          <a:schemeClr val="tx1"/>
                        </a:solidFill>
                        <a:effectLst/>
                        <a:latin typeface="+mn-lt"/>
                        <a:ea typeface="+mn-ea"/>
                        <a:cs typeface="+mn-cs"/>
                      </a:endParaRPr>
                    </a:p>
                  </a:txBody>
                  <a:tcPr marL="118169" marR="118169" marT="59086" marB="5908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endParaRPr lang="en-GB" sz="1000" baseline="0" dirty="0"/>
                    </a:p>
                  </a:txBody>
                  <a:tcPr marL="118169" marR="118169" marT="59086" marB="59086"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GB"/>
                    </a:p>
                  </a:txBody>
                  <a:tcPr/>
                </a:tc>
                <a:tc hMerge="1">
                  <a:txBody>
                    <a:bodyPr/>
                    <a:lstStyle/>
                    <a:p>
                      <a:endParaRPr lang="en-GB"/>
                    </a:p>
                  </a:txBody>
                  <a:tcPr/>
                </a:tc>
                <a:tc hMerge="1">
                  <a:txBody>
                    <a:bodyPr/>
                    <a:lstStyle/>
                    <a:p>
                      <a:pPr algn="ctr"/>
                      <a:endParaRPr lang="en-GB" sz="1000" dirty="0"/>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GB"/>
                    </a:p>
                  </a:txBody>
                  <a:tcPr/>
                </a:tc>
                <a:tc vMerge="1">
                  <a:txBody>
                    <a:bodyPr/>
                    <a:lstStyle/>
                    <a:p>
                      <a:endParaRPr lang="en-GB"/>
                    </a:p>
                  </a:txBody>
                  <a:tcPr/>
                </a:tc>
                <a:extLst>
                  <a:ext uri="{0D108BD9-81ED-4DB2-BD59-A6C34878D82A}">
                    <a16:rowId xmlns:a16="http://schemas.microsoft.com/office/drawing/2014/main" val="472079855"/>
                  </a:ext>
                </a:extLst>
              </a:tr>
            </a:tbl>
          </a:graphicData>
        </a:graphic>
      </p:graphicFrame>
    </p:spTree>
    <p:extLst>
      <p:ext uri="{BB962C8B-B14F-4D97-AF65-F5344CB8AC3E}">
        <p14:creationId xmlns:p14="http://schemas.microsoft.com/office/powerpoint/2010/main" val="36399836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43580" y="302499"/>
            <a:ext cx="4684103" cy="311175"/>
          </a:xfrm>
          <a:prstGeom prst="rect">
            <a:avLst/>
          </a:prstGeom>
          <a:noFill/>
        </p:spPr>
        <p:txBody>
          <a:bodyPr wrap="none" rtlCol="0">
            <a:spAutoFit/>
          </a:bodyPr>
          <a:lstStyle/>
          <a:p>
            <a:r>
              <a:rPr lang="en-GB" sz="1422" u="sng" dirty="0"/>
              <a:t>Wheatley Hill Primary School – Long Term Overview – Year 5</a:t>
            </a:r>
            <a:r>
              <a:rPr lang="en-GB" sz="1422" u="sng" dirty="0" smtClean="0"/>
              <a:t> </a:t>
            </a:r>
            <a:endParaRPr lang="en-GB" sz="1422" u="sng" dirty="0"/>
          </a:p>
        </p:txBody>
      </p:sp>
      <p:sp>
        <p:nvSpPr>
          <p:cNvPr id="7" name="Rectangle 6"/>
          <p:cNvSpPr/>
          <p:nvPr/>
        </p:nvSpPr>
        <p:spPr>
          <a:xfrm>
            <a:off x="200025" y="227306"/>
            <a:ext cx="12401550" cy="9146588"/>
          </a:xfrm>
          <a:prstGeom prst="rect">
            <a:avLst/>
          </a:prstGeom>
          <a:noFill/>
          <a:ln w="38100">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aphicFrame>
        <p:nvGraphicFramePr>
          <p:cNvPr id="9" name="Table 8"/>
          <p:cNvGraphicFramePr>
            <a:graphicFrameLocks noGrp="1"/>
          </p:cNvGraphicFramePr>
          <p:nvPr>
            <p:extLst>
              <p:ext uri="{D42A27DB-BD31-4B8C-83A1-F6EECF244321}">
                <p14:modId xmlns:p14="http://schemas.microsoft.com/office/powerpoint/2010/main" val="763089834"/>
              </p:ext>
            </p:extLst>
          </p:nvPr>
        </p:nvGraphicFramePr>
        <p:xfrm>
          <a:off x="200025" y="756009"/>
          <a:ext cx="12401552" cy="8116435"/>
        </p:xfrm>
        <a:graphic>
          <a:graphicData uri="http://schemas.openxmlformats.org/drawingml/2006/table">
            <a:tbl>
              <a:tblPr firstRow="1" bandRow="1">
                <a:tableStyleId>{5940675A-B579-460E-94D1-54222C63F5DA}</a:tableStyleId>
              </a:tblPr>
              <a:tblGrid>
                <a:gridCol w="762988">
                  <a:extLst>
                    <a:ext uri="{9D8B030D-6E8A-4147-A177-3AD203B41FA5}">
                      <a16:colId xmlns:a16="http://schemas.microsoft.com/office/drawing/2014/main" val="1515145842"/>
                    </a:ext>
                  </a:extLst>
                </a:gridCol>
                <a:gridCol w="762988">
                  <a:extLst>
                    <a:ext uri="{9D8B030D-6E8A-4147-A177-3AD203B41FA5}">
                      <a16:colId xmlns:a16="http://schemas.microsoft.com/office/drawing/2014/main" val="2801019361"/>
                    </a:ext>
                  </a:extLst>
                </a:gridCol>
                <a:gridCol w="762988">
                  <a:extLst>
                    <a:ext uri="{9D8B030D-6E8A-4147-A177-3AD203B41FA5}">
                      <a16:colId xmlns:a16="http://schemas.microsoft.com/office/drawing/2014/main" val="3886250757"/>
                    </a:ext>
                  </a:extLst>
                </a:gridCol>
                <a:gridCol w="762988">
                  <a:extLst>
                    <a:ext uri="{9D8B030D-6E8A-4147-A177-3AD203B41FA5}">
                      <a16:colId xmlns:a16="http://schemas.microsoft.com/office/drawing/2014/main" val="564546485"/>
                    </a:ext>
                  </a:extLst>
                </a:gridCol>
                <a:gridCol w="762988">
                  <a:extLst>
                    <a:ext uri="{9D8B030D-6E8A-4147-A177-3AD203B41FA5}">
                      <a16:colId xmlns:a16="http://schemas.microsoft.com/office/drawing/2014/main" val="3318043987"/>
                    </a:ext>
                  </a:extLst>
                </a:gridCol>
                <a:gridCol w="762989">
                  <a:extLst>
                    <a:ext uri="{9D8B030D-6E8A-4147-A177-3AD203B41FA5}">
                      <a16:colId xmlns:a16="http://schemas.microsoft.com/office/drawing/2014/main" val="31436958"/>
                    </a:ext>
                  </a:extLst>
                </a:gridCol>
                <a:gridCol w="762988">
                  <a:extLst>
                    <a:ext uri="{9D8B030D-6E8A-4147-A177-3AD203B41FA5}">
                      <a16:colId xmlns:a16="http://schemas.microsoft.com/office/drawing/2014/main" val="2396593462"/>
                    </a:ext>
                  </a:extLst>
                </a:gridCol>
                <a:gridCol w="762988">
                  <a:extLst>
                    <a:ext uri="{9D8B030D-6E8A-4147-A177-3AD203B41FA5}">
                      <a16:colId xmlns:a16="http://schemas.microsoft.com/office/drawing/2014/main" val="2260121395"/>
                    </a:ext>
                  </a:extLst>
                </a:gridCol>
                <a:gridCol w="762989">
                  <a:extLst>
                    <a:ext uri="{9D8B030D-6E8A-4147-A177-3AD203B41FA5}">
                      <a16:colId xmlns:a16="http://schemas.microsoft.com/office/drawing/2014/main" val="1133684306"/>
                    </a:ext>
                  </a:extLst>
                </a:gridCol>
                <a:gridCol w="762989">
                  <a:extLst>
                    <a:ext uri="{9D8B030D-6E8A-4147-A177-3AD203B41FA5}">
                      <a16:colId xmlns:a16="http://schemas.microsoft.com/office/drawing/2014/main" val="2280477883"/>
                    </a:ext>
                  </a:extLst>
                </a:gridCol>
                <a:gridCol w="762989">
                  <a:extLst>
                    <a:ext uri="{9D8B030D-6E8A-4147-A177-3AD203B41FA5}">
                      <a16:colId xmlns:a16="http://schemas.microsoft.com/office/drawing/2014/main" val="3146685755"/>
                    </a:ext>
                  </a:extLst>
                </a:gridCol>
                <a:gridCol w="762990">
                  <a:extLst>
                    <a:ext uri="{9D8B030D-6E8A-4147-A177-3AD203B41FA5}">
                      <a16:colId xmlns:a16="http://schemas.microsoft.com/office/drawing/2014/main" val="969576128"/>
                    </a:ext>
                  </a:extLst>
                </a:gridCol>
                <a:gridCol w="603505">
                  <a:extLst>
                    <a:ext uri="{9D8B030D-6E8A-4147-A177-3AD203B41FA5}">
                      <a16:colId xmlns:a16="http://schemas.microsoft.com/office/drawing/2014/main" val="65668484"/>
                    </a:ext>
                  </a:extLst>
                </a:gridCol>
                <a:gridCol w="159486">
                  <a:extLst>
                    <a:ext uri="{9D8B030D-6E8A-4147-A177-3AD203B41FA5}">
                      <a16:colId xmlns:a16="http://schemas.microsoft.com/office/drawing/2014/main" val="2941878690"/>
                    </a:ext>
                  </a:extLst>
                </a:gridCol>
                <a:gridCol w="1207009">
                  <a:extLst>
                    <a:ext uri="{9D8B030D-6E8A-4147-A177-3AD203B41FA5}">
                      <a16:colId xmlns:a16="http://schemas.microsoft.com/office/drawing/2014/main" val="1672269246"/>
                    </a:ext>
                  </a:extLst>
                </a:gridCol>
                <a:gridCol w="1275690">
                  <a:extLst>
                    <a:ext uri="{9D8B030D-6E8A-4147-A177-3AD203B41FA5}">
                      <a16:colId xmlns:a16="http://schemas.microsoft.com/office/drawing/2014/main" val="3231118915"/>
                    </a:ext>
                  </a:extLst>
                </a:gridCol>
              </a:tblGrid>
              <a:tr h="291491">
                <a:tc>
                  <a:txBody>
                    <a:bodyPr/>
                    <a:lstStyle/>
                    <a:p>
                      <a:pPr algn="ctr"/>
                      <a:endParaRPr lang="en-GB" sz="1200" b="1" dirty="0"/>
                    </a:p>
                  </a:txBody>
                  <a:tcPr marL="118169" marR="118169" marT="59086" marB="59086" anchor="ctr">
                    <a:lnL w="12700" cap="flat" cmpd="sng" algn="ctr">
                      <a:noFill/>
                      <a:prstDash val="solid"/>
                      <a:round/>
                      <a:headEnd type="none" w="med" len="med"/>
                      <a:tailEnd type="none" w="med" len="med"/>
                    </a:lnL>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gridSpan="15">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r>
                        <a:rPr lang="en-GB" sz="1200" b="1" dirty="0"/>
                        <a:t>Summer Term </a:t>
                      </a:r>
                    </a:p>
                  </a:txBody>
                  <a:tcPr marL="118169" marR="118169" marT="59086" marB="5908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100" b="1" dirty="0"/>
                    </a:p>
                  </a:txBody>
                  <a:tcPr marL="118169" marR="118169" marT="59086" marB="59086"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pPr algn="ctr"/>
                      <a:endParaRPr lang="en-GB" sz="1100" b="1" dirty="0"/>
                    </a:p>
                  </a:txBody>
                  <a:tcPr marL="118169" marR="118169" marT="59086" marB="59086" anchor="ctr">
                    <a:lnB w="1270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pPr algn="ctr"/>
                      <a:endParaRPr lang="en-GB" sz="1100" b="1" dirty="0"/>
                    </a:p>
                  </a:txBody>
                  <a:tcPr marL="118169" marR="118169" marT="59086" marB="59086" anchor="ctr">
                    <a:lnB w="1270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pPr algn="ctr"/>
                      <a:endParaRPr lang="en-GB" sz="1100" b="1" dirty="0"/>
                    </a:p>
                  </a:txBody>
                  <a:tcPr marL="118169" marR="118169" marT="59086" marB="59086" anchor="ctr">
                    <a:lnB w="1270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pPr algn="ctr"/>
                      <a:endParaRPr lang="en-GB" sz="1100" b="1" dirty="0"/>
                    </a:p>
                  </a:txBody>
                  <a:tcPr marL="118169" marR="118169" marT="59086" marB="59086" anchor="ctr">
                    <a:lnB w="1270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pPr algn="ctr"/>
                      <a:endParaRPr lang="en-GB" sz="1100" b="1" dirty="0"/>
                    </a:p>
                  </a:txBody>
                  <a:tcPr marL="118169" marR="118169" marT="59086" marB="59086" anchor="ctr">
                    <a:lnB w="1270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pPr algn="ctr"/>
                      <a:endParaRPr lang="en-GB" sz="1100" b="1" dirty="0"/>
                    </a:p>
                  </a:txBody>
                  <a:tcPr marL="118169" marR="118169" marT="59086" marB="59086" anchor="ctr">
                    <a:lnB w="1270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pPr algn="ctr"/>
                      <a:endParaRPr lang="en-GB" sz="1100" b="1" dirty="0"/>
                    </a:p>
                  </a:txBody>
                  <a:tcPr marL="118169" marR="118169" marT="59086" marB="59086" anchor="ctr">
                    <a:lnB w="1270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pPr algn="ctr"/>
                      <a:endParaRPr lang="en-GB" sz="1100" b="1" dirty="0"/>
                    </a:p>
                  </a:txBody>
                  <a:tcPr marL="118169" marR="118169" marT="59086" marB="59086" anchor="ctr">
                    <a:lnB w="1270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pPr algn="ctr"/>
                      <a:endParaRPr lang="en-GB" sz="1100" b="1" dirty="0"/>
                    </a:p>
                  </a:txBody>
                  <a:tcPr marL="118169" marR="118169" marT="59086" marB="59086" anchor="ctr">
                    <a:lnB w="1270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pPr algn="ctr"/>
                      <a:endParaRPr lang="en-GB" sz="1100" b="1" dirty="0"/>
                    </a:p>
                  </a:txBody>
                  <a:tcPr marL="118169" marR="118169" marT="59086" marB="59086" anchor="ctr">
                    <a:lnB w="1270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endParaRPr lang="en-GB"/>
                    </a:p>
                  </a:txBody>
                  <a:tcPr/>
                </a:tc>
                <a:tc hMerge="1">
                  <a:txBody>
                    <a:bodyPr/>
                    <a:lstStyle/>
                    <a:p>
                      <a:pPr algn="ctr"/>
                      <a:endParaRPr lang="en-GB" sz="1100" b="1" dirty="0"/>
                    </a:p>
                  </a:txBody>
                  <a:tcPr marL="118169" marR="118169" marT="59086" marB="59086" anchor="ctr">
                    <a:lnB w="1270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pPr algn="ctr"/>
                      <a:endParaRPr lang="en-GB" sz="1050" b="1" dirty="0"/>
                    </a:p>
                  </a:txBody>
                  <a:tcPr marL="118169" marR="118169" marT="59086" marB="59086" anchor="ctr">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2447738436"/>
                  </a:ext>
                </a:extLst>
              </a:tr>
              <a:tr h="291491">
                <a:tc>
                  <a:txBody>
                    <a:bodyPr/>
                    <a:lstStyle/>
                    <a:p>
                      <a:pPr algn="ctr"/>
                      <a:endParaRPr lang="en-GB" sz="1200" b="1" dirty="0"/>
                    </a:p>
                  </a:txBody>
                  <a:tcPr marL="118169" marR="118169" marT="59086" marB="59086"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1100" b="1" dirty="0"/>
                        <a:t>Week 1</a:t>
                      </a:r>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b="1" dirty="0"/>
                        <a:t>Week 2</a:t>
                      </a:r>
                    </a:p>
                  </a:txBody>
                  <a:tcPr marL="118169" marR="118169" marT="59086" marB="59086"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r>
                        <a:rPr lang="en-GB" sz="1100" b="1" dirty="0"/>
                        <a:t>Week 3</a:t>
                      </a:r>
                    </a:p>
                  </a:txBody>
                  <a:tcPr marL="118169" marR="118169" marT="59086" marB="5908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r>
                        <a:rPr lang="en-GB" sz="1100" b="1" dirty="0"/>
                        <a:t>Week 4</a:t>
                      </a:r>
                    </a:p>
                  </a:txBody>
                  <a:tcPr marL="118169" marR="118169" marT="59086" marB="5908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r>
                        <a:rPr lang="en-GB" sz="1100" b="1" dirty="0"/>
                        <a:t>Week 5</a:t>
                      </a:r>
                    </a:p>
                  </a:txBody>
                  <a:tcPr marL="118169" marR="118169" marT="59086" marB="5908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r>
                        <a:rPr lang="en-GB" sz="1100" b="1" dirty="0"/>
                        <a:t>Week 6</a:t>
                      </a:r>
                    </a:p>
                  </a:txBody>
                  <a:tcPr marL="118169" marR="118169" marT="59086" marB="5908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r>
                        <a:rPr lang="en-GB" sz="1100" b="1" dirty="0"/>
                        <a:t>Week 7</a:t>
                      </a:r>
                    </a:p>
                  </a:txBody>
                  <a:tcPr marL="118169" marR="118169" marT="59086" marB="5908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r>
                        <a:rPr lang="en-GB" sz="1100" b="1" dirty="0"/>
                        <a:t>Week</a:t>
                      </a:r>
                      <a:r>
                        <a:rPr lang="en-GB" sz="1100" b="1" baseline="0" dirty="0"/>
                        <a:t> 8</a:t>
                      </a:r>
                      <a:endParaRPr lang="en-GB" sz="1100" b="1" dirty="0"/>
                    </a:p>
                  </a:txBody>
                  <a:tcPr marL="118169" marR="118169" marT="59086" marB="5908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r>
                        <a:rPr lang="en-GB" sz="1100" b="1" dirty="0"/>
                        <a:t>Week 9</a:t>
                      </a:r>
                    </a:p>
                  </a:txBody>
                  <a:tcPr marL="118169" marR="118169" marT="59086" marB="5908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r>
                        <a:rPr lang="en-GB" sz="1100" b="1" dirty="0"/>
                        <a:t>Week 10</a:t>
                      </a:r>
                    </a:p>
                  </a:txBody>
                  <a:tcPr marL="118169" marR="118169" marT="59086" marB="5908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r>
                        <a:rPr lang="en-GB" sz="1100" b="1" dirty="0"/>
                        <a:t>Week 11</a:t>
                      </a:r>
                    </a:p>
                  </a:txBody>
                  <a:tcPr marL="118169" marR="118169" marT="59086" marB="5908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gridSpan="2">
                  <a:txBody>
                    <a:bodyPr/>
                    <a:lstStyle/>
                    <a:p>
                      <a:pPr algn="ctr"/>
                      <a:r>
                        <a:rPr lang="en-GB" sz="1100" b="1" dirty="0"/>
                        <a:t>Week 12</a:t>
                      </a:r>
                    </a:p>
                  </a:txBody>
                  <a:tcPr marL="118169" marR="118169" marT="59086" marB="5908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endParaRPr lang="en-GB"/>
                    </a:p>
                  </a:txBody>
                  <a:tcPr/>
                </a:tc>
                <a:tc>
                  <a:txBody>
                    <a:bodyPr/>
                    <a:lstStyle/>
                    <a:p>
                      <a:pPr algn="ctr"/>
                      <a:r>
                        <a:rPr lang="en-GB" sz="1100" b="1" dirty="0"/>
                        <a:t>Week 13</a:t>
                      </a:r>
                    </a:p>
                  </a:txBody>
                  <a:tcPr marL="118169" marR="118169" marT="59086" marB="5908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endParaRPr lang="en-GB" sz="1050" b="1" dirty="0"/>
                    </a:p>
                  </a:txBody>
                  <a:tcPr marL="118169" marR="118169" marT="59086" marB="5908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3231307935"/>
                  </a:ext>
                </a:extLst>
              </a:tr>
              <a:tr h="1457215">
                <a:tc>
                  <a:txBody>
                    <a:bodyPr/>
                    <a:lstStyle/>
                    <a:p>
                      <a:pPr algn="ctr"/>
                      <a:r>
                        <a:rPr lang="en-GB" sz="900" b="1" dirty="0"/>
                        <a:t>Expert Focus</a:t>
                      </a:r>
                    </a:p>
                  </a:txBody>
                  <a:tcPr marL="118169" marR="118169" marT="59086" marB="59086"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gridSpan="6">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1000" b="1" dirty="0" smtClean="0">
                          <a:solidFill>
                            <a:schemeClr val="tx1"/>
                          </a:solidFill>
                        </a:rPr>
                        <a:t>To become an expert in how rivers have shaped our local area.</a:t>
                      </a:r>
                    </a:p>
                    <a:p>
                      <a:pPr marL="0" marR="0" lvl="0" indent="0" algn="ctr" defTabSz="1280160" rtl="0" eaLnBrk="1" fontAlgn="auto" latinLnBrk="0" hangingPunct="1">
                        <a:lnSpc>
                          <a:spcPct val="100000"/>
                        </a:lnSpc>
                        <a:spcBef>
                          <a:spcPts val="0"/>
                        </a:spcBef>
                        <a:spcAft>
                          <a:spcPts val="0"/>
                        </a:spcAft>
                        <a:buClrTx/>
                        <a:buSzTx/>
                        <a:buFontTx/>
                        <a:buNone/>
                        <a:tabLst/>
                        <a:defRPr/>
                      </a:pPr>
                      <a:r>
                        <a:rPr lang="en-GB" sz="1000" b="0" dirty="0" smtClean="0"/>
                        <a:t>We will explore the features of a river and be able to describe what happens between the source and estuary. We will look at shipbuilding on the River Tyne and discuss how river use has changed over time. We will be able to present the process of the water cycle and discuss how water affects environment, settlement, environmental change and sustainability. </a:t>
                      </a:r>
                    </a:p>
                    <a:p>
                      <a:pPr marL="0" marR="0" lvl="0" indent="0" algn="ctr" defTabSz="1280160" rtl="0" eaLnBrk="1" fontAlgn="auto" latinLnBrk="0" hangingPunct="1">
                        <a:lnSpc>
                          <a:spcPct val="100000"/>
                        </a:lnSpc>
                        <a:spcBef>
                          <a:spcPts val="0"/>
                        </a:spcBef>
                        <a:spcAft>
                          <a:spcPts val="0"/>
                        </a:spcAft>
                        <a:buClrTx/>
                        <a:buSzTx/>
                        <a:buFontTx/>
                        <a:buNone/>
                        <a:tabLst/>
                        <a:defRPr/>
                      </a:pPr>
                      <a:endParaRPr lang="en-GB" sz="1000" b="1" dirty="0" smtClean="0"/>
                    </a:p>
                    <a:p>
                      <a:pPr marL="0" marR="0" lvl="0" indent="0" algn="ctr" defTabSz="1280160" rtl="0" eaLnBrk="1" fontAlgn="auto" latinLnBrk="0" hangingPunct="1">
                        <a:lnSpc>
                          <a:spcPct val="100000"/>
                        </a:lnSpc>
                        <a:spcBef>
                          <a:spcPts val="0"/>
                        </a:spcBef>
                        <a:spcAft>
                          <a:spcPts val="0"/>
                        </a:spcAft>
                        <a:buClrTx/>
                        <a:buSzTx/>
                        <a:buFontTx/>
                        <a:buNone/>
                        <a:tabLst/>
                        <a:defRPr/>
                      </a:pPr>
                      <a:r>
                        <a:rPr lang="en-GB" sz="1000" b="0" dirty="0" smtClean="0">
                          <a:solidFill>
                            <a:schemeClr val="accent2">
                              <a:lumMod val="75000"/>
                            </a:schemeClr>
                          </a:solidFill>
                        </a:rPr>
                        <a:t>(Meet the expert-  Outdoor Education visit to River Tyne and Discovery Museum)</a:t>
                      </a:r>
                    </a:p>
                    <a:p>
                      <a:pPr marL="0" marR="0" lvl="0" indent="0" algn="ctr" defTabSz="1280160" rtl="0" eaLnBrk="1" fontAlgn="auto" latinLnBrk="0" hangingPunct="1">
                        <a:lnSpc>
                          <a:spcPct val="100000"/>
                        </a:lnSpc>
                        <a:spcBef>
                          <a:spcPts val="0"/>
                        </a:spcBef>
                        <a:spcAft>
                          <a:spcPts val="0"/>
                        </a:spcAft>
                        <a:buClrTx/>
                        <a:buSzTx/>
                        <a:buFontTx/>
                        <a:buNone/>
                        <a:tabLst/>
                        <a:defRPr/>
                      </a:pPr>
                      <a:r>
                        <a:rPr lang="en-GB" sz="1000" b="0" dirty="0" smtClean="0">
                          <a:solidFill>
                            <a:srgbClr val="FF0000"/>
                          </a:solidFill>
                        </a:rPr>
                        <a:t>(End point- Present the process of the water cycle create video to share</a:t>
                      </a:r>
                      <a:r>
                        <a:rPr lang="en-GB" sz="1000" b="0" baseline="0" dirty="0" smtClean="0">
                          <a:solidFill>
                            <a:srgbClr val="FF0000"/>
                          </a:solidFill>
                        </a:rPr>
                        <a:t>)</a:t>
                      </a:r>
                      <a:endParaRPr lang="en-GB" sz="1000" b="0" dirty="0" smtClean="0">
                        <a:solidFill>
                          <a:schemeClr val="accent2">
                            <a:lumMod val="75000"/>
                          </a:schemeClr>
                        </a:solidFill>
                      </a:endParaRPr>
                    </a:p>
                    <a:p>
                      <a:pPr algn="ctr"/>
                      <a:endParaRPr lang="en-GB" sz="1000" b="0" dirty="0" smtClean="0"/>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GB"/>
                    </a:p>
                  </a:txBody>
                  <a:tcPr/>
                </a:tc>
                <a:tc hMerge="1">
                  <a:txBody>
                    <a:bodyPr/>
                    <a:lstStyle/>
                    <a:p>
                      <a:pPr marL="0" algn="ctr" defTabSz="1280160" rtl="0" eaLnBrk="1" latinLnBrk="0" hangingPunct="1"/>
                      <a:endParaRPr lang="en-GB" sz="1000" b="1" kern="1200" dirty="0">
                        <a:solidFill>
                          <a:schemeClr val="tx1"/>
                        </a:solidFill>
                        <a:latin typeface="+mn-lt"/>
                        <a:ea typeface="+mn-ea"/>
                        <a:cs typeface="+mn-cs"/>
                      </a:endParaRPr>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GB"/>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hMerge="1">
                  <a:txBody>
                    <a:bodyPr/>
                    <a:lstStyle/>
                    <a:p>
                      <a:endParaRPr lang="en-GB"/>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hMerge="1">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endParaRPr lang="en-GB" sz="900" b="0" dirty="0"/>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5">
                  <a:txBody>
                    <a:bodyPr/>
                    <a:lstStyle/>
                    <a:p>
                      <a:pPr algn="ctr"/>
                      <a:r>
                        <a:rPr lang="en-GB" sz="1000" b="1" dirty="0">
                          <a:solidFill>
                            <a:schemeClr val="tx1"/>
                          </a:solidFill>
                        </a:rPr>
                        <a:t>To be able to make comparisons between the life of a Victorian child and our childhood</a:t>
                      </a:r>
                    </a:p>
                    <a:p>
                      <a:pPr lvl="0" algn="ctr">
                        <a:buNone/>
                      </a:pPr>
                      <a:r>
                        <a:rPr lang="en-GB" sz="1000" b="0" dirty="0">
                          <a:solidFill>
                            <a:schemeClr val="tx1"/>
                          </a:solidFill>
                        </a:rPr>
                        <a:t>We will explore what life was like in the Victorian era and compare it too today. We will look at the impact of the industrial revolution on the lives of the Victorians. We will explore different bridges of the Tyne and their purpose</a:t>
                      </a:r>
                      <a:r>
                        <a:rPr lang="en-GB" sz="1000" b="0" dirty="0" smtClean="0">
                          <a:solidFill>
                            <a:schemeClr val="tx1"/>
                          </a:solidFill>
                        </a:rPr>
                        <a:t>?</a:t>
                      </a:r>
                      <a:endParaRPr lang="en-GB" sz="1000" b="1" dirty="0">
                        <a:solidFill>
                          <a:schemeClr val="accent5"/>
                        </a:solidFill>
                      </a:endParaRPr>
                    </a:p>
                    <a:p>
                      <a:pPr algn="ctr"/>
                      <a:r>
                        <a:rPr lang="en-GB" sz="1000" b="0" dirty="0">
                          <a:solidFill>
                            <a:schemeClr val="accent2">
                              <a:lumMod val="75000"/>
                            </a:schemeClr>
                          </a:solidFill>
                        </a:rPr>
                        <a:t>(Expert- Beamish</a:t>
                      </a:r>
                      <a:r>
                        <a:rPr lang="en-GB" sz="1000" b="0" baseline="0" dirty="0">
                          <a:solidFill>
                            <a:schemeClr val="accent2">
                              <a:lumMod val="75000"/>
                            </a:schemeClr>
                          </a:solidFill>
                        </a:rPr>
                        <a:t>)</a:t>
                      </a:r>
                    </a:p>
                    <a:p>
                      <a:pPr algn="ctr"/>
                      <a:r>
                        <a:rPr lang="en-GB" sz="1000" b="0" baseline="0" dirty="0">
                          <a:solidFill>
                            <a:srgbClr val="FF0000"/>
                          </a:solidFill>
                        </a:rPr>
                        <a:t>(End – Publish a Non-Chronological Comparative Report about their </a:t>
                      </a:r>
                      <a:r>
                        <a:rPr lang="en-GB" sz="1000" b="0" baseline="0" dirty="0" smtClean="0">
                          <a:solidFill>
                            <a:srgbClr val="FF0000"/>
                          </a:solidFill>
                        </a:rPr>
                        <a:t>findings)</a:t>
                      </a:r>
                      <a:endParaRPr lang="en-GB" sz="1000" b="0" dirty="0">
                        <a:solidFill>
                          <a:srgbClr val="FF0000"/>
                        </a:solidFill>
                      </a:endParaRPr>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ctr"/>
                      <a:endParaRPr lang="en-GB" sz="1000" b="0" dirty="0"/>
                    </a:p>
                  </a:txBody>
                  <a:tcPr marL="118169" marR="118169" marT="59086" marB="59086"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hMerge="1">
                  <a:txBody>
                    <a:bodyPr/>
                    <a:lstStyle/>
                    <a:p>
                      <a:endParaRPr lang="en-GB"/>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ctr"/>
                      <a:endParaRPr lang="en-GB" sz="1000" b="0" dirty="0"/>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3">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1000" b="0" dirty="0" smtClean="0"/>
                        <a:t>Discrete </a:t>
                      </a:r>
                    </a:p>
                    <a:p>
                      <a:pPr algn="ctr"/>
                      <a:endParaRPr lang="en-GB" sz="1000" b="0" dirty="0"/>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GB"/>
                    </a:p>
                  </a:txBody>
                  <a:tcPr/>
                </a:tc>
                <a:tc hMerge="1">
                  <a:txBody>
                    <a:bodyPr/>
                    <a:lstStyle/>
                    <a:p>
                      <a:endParaRPr lang="en-GB"/>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rowSpan="7">
                  <a:txBody>
                    <a:bodyPr/>
                    <a:lstStyle/>
                    <a:p>
                      <a:pPr algn="ctr"/>
                      <a:r>
                        <a:rPr lang="en-GB" sz="1000" b="1" dirty="0"/>
                        <a:t>Half term after week 6</a:t>
                      </a:r>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extLst>
                  <a:ext uri="{0D108BD9-81ED-4DB2-BD59-A6C34878D82A}">
                    <a16:rowId xmlns:a16="http://schemas.microsoft.com/office/drawing/2014/main" val="10002"/>
                  </a:ext>
                </a:extLst>
              </a:tr>
              <a:tr h="362040">
                <a:tc>
                  <a:txBody>
                    <a:bodyPr/>
                    <a:lstStyle/>
                    <a:p>
                      <a:pPr algn="ctr"/>
                      <a:r>
                        <a:rPr lang="en-GB" sz="900" b="1" dirty="0"/>
                        <a:t>Class Text</a:t>
                      </a:r>
                    </a:p>
                  </a:txBody>
                  <a:tcPr marL="118169" marR="118169" marT="59086" marB="59086"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gridSpan="6">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1000" b="0" i="1" dirty="0" smtClean="0"/>
                        <a:t>Journey to the River  Sea – Eva </a:t>
                      </a:r>
                      <a:r>
                        <a:rPr lang="en-GB" sz="1000" b="0" i="1" dirty="0" err="1" smtClean="0"/>
                        <a:t>Ibbitson</a:t>
                      </a:r>
                      <a:r>
                        <a:rPr lang="en-GB" sz="1000" b="0" i="1" dirty="0" smtClean="0"/>
                        <a:t> </a:t>
                      </a:r>
                      <a:endParaRPr lang="en-GB" sz="1000" dirty="0"/>
                    </a:p>
                  </a:txBody>
                  <a:tcPr marL="118169" marR="118169" marT="59086" marB="59086"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GB"/>
                    </a:p>
                  </a:txBody>
                  <a:tcPr/>
                </a:tc>
                <a:tc hMerge="1">
                  <a:txBody>
                    <a:bodyPr/>
                    <a:lstStyle/>
                    <a:p>
                      <a:endParaRPr lang="en-GB" dirty="0"/>
                    </a:p>
                  </a:txBody>
                  <a:tcPr marL="118169" marR="118169" marT="59086" marB="5908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GB"/>
                    </a:p>
                  </a:txBody>
                  <a:tcPr/>
                </a:tc>
                <a:tc hMerge="1">
                  <a:txBody>
                    <a:bodyPr/>
                    <a:lstStyle/>
                    <a:p>
                      <a:endParaRPr lang="en-GB"/>
                    </a:p>
                  </a:txBody>
                  <a:tcPr/>
                </a:tc>
                <a:tc hMerge="1">
                  <a:txBody>
                    <a:bodyPr/>
                    <a:lstStyle/>
                    <a:p>
                      <a:pPr algn="ctr"/>
                      <a:endParaRPr lang="en-GB" sz="900" b="0" dirty="0"/>
                    </a:p>
                  </a:txBody>
                  <a:tcPr marL="118169" marR="118169" marT="59086" marB="5908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8">
                  <a:txBody>
                    <a:bodyPr/>
                    <a:lstStyle/>
                    <a:p>
                      <a:pPr algn="ctr"/>
                      <a:r>
                        <a:rPr lang="en-GB" sz="1000" b="0" i="1" dirty="0"/>
                        <a:t>Street Child- Berlie Doherty</a:t>
                      </a:r>
                    </a:p>
                  </a:txBody>
                  <a:tcPr marL="118169" marR="118169" marT="59086" marB="5908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GB"/>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ctr"/>
                      <a:endParaRPr lang="en-GB" sz="1000" b="0" dirty="0"/>
                    </a:p>
                  </a:txBody>
                  <a:tcPr marL="118169" marR="118169" marT="59086" marB="59086"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solidFill>
                  </a:tcPr>
                </a:tc>
                <a:tc hMerge="1">
                  <a:txBody>
                    <a:bodyPr/>
                    <a:lstStyle/>
                    <a:p>
                      <a:endParaRPr lang="en-GB"/>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ctr"/>
                      <a:endParaRPr lang="en-GB" sz="1000" b="0" dirty="0"/>
                    </a:p>
                  </a:txBody>
                  <a:tcPr marL="118169" marR="118169" marT="59086" marB="59086"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ctr"/>
                      <a:endParaRPr lang="en-GB" sz="1000" b="0" dirty="0"/>
                    </a:p>
                  </a:txBody>
                  <a:tcPr marL="118169" marR="118169" marT="59086" marB="5908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GB"/>
                    </a:p>
                  </a:txBody>
                  <a:tcPr/>
                </a:tc>
                <a:tc hMerge="1">
                  <a:txBody>
                    <a:bodyPr/>
                    <a:lstStyle/>
                    <a:p>
                      <a:endParaRPr lang="en-GB"/>
                    </a:p>
                  </a:txBody>
                  <a:tcPr/>
                </a:tc>
                <a:tc vMerge="1">
                  <a:txBody>
                    <a:bodyPr/>
                    <a:lstStyle/>
                    <a:p>
                      <a:pPr algn="ctr"/>
                      <a:endParaRPr lang="en-GB" sz="1000" b="1" dirty="0"/>
                    </a:p>
                  </a:txBody>
                  <a:tcPr marL="118169" marR="118169" marT="59086" marB="59086"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extLst>
                  <a:ext uri="{0D108BD9-81ED-4DB2-BD59-A6C34878D82A}">
                    <a16:rowId xmlns:a16="http://schemas.microsoft.com/office/drawing/2014/main" val="10003"/>
                  </a:ext>
                </a:extLst>
              </a:tr>
              <a:tr h="704659">
                <a:tc>
                  <a:txBody>
                    <a:bodyPr/>
                    <a:lstStyle/>
                    <a:p>
                      <a:pPr algn="ctr"/>
                      <a:r>
                        <a:rPr lang="en-GB" sz="900" b="1" dirty="0"/>
                        <a:t>Writing Focus</a:t>
                      </a:r>
                    </a:p>
                  </a:txBody>
                  <a:tcPr marL="118169" marR="118169" marT="59086" marB="59086"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gridSpan="3">
                  <a:txBody>
                    <a:bodyPr/>
                    <a:lstStyle/>
                    <a:p>
                      <a:pPr algn="ctr"/>
                      <a:r>
                        <a:rPr lang="en-GB" sz="1000" b="0" dirty="0"/>
                        <a:t>Explanation</a:t>
                      </a:r>
                      <a:r>
                        <a:rPr lang="en-GB" sz="1000" b="0" baseline="0" dirty="0"/>
                        <a:t> text </a:t>
                      </a:r>
                      <a:endParaRPr lang="en-GB" sz="1000" b="0" dirty="0"/>
                    </a:p>
                  </a:txBody>
                  <a:tcPr marL="118169" marR="118169" marT="59086" marB="59086"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ctr"/>
                      <a:endParaRPr lang="en-GB" sz="1000" b="0" dirty="0"/>
                    </a:p>
                  </a:txBody>
                  <a:tcPr marL="118169" marR="118169" marT="59086" marB="5908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endParaRPr lang="en-GB" sz="1000" b="0" dirty="0"/>
                    </a:p>
                  </a:txBody>
                  <a:tcPr marL="118169" marR="118169" marT="59086" marB="5908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1000" b="0" dirty="0"/>
                        <a:t>Free Verse Onomatopoeia</a:t>
                      </a:r>
                    </a:p>
                  </a:txBody>
                  <a:tcPr marL="118169" marR="118169" marT="59086" marB="59086" anchor="ctr">
                    <a:lnB w="12700" cap="flat" cmpd="sng" algn="ctr">
                      <a:solidFill>
                        <a:schemeClr val="tx1"/>
                      </a:solidFill>
                      <a:prstDash val="solid"/>
                      <a:round/>
                      <a:headEnd type="none" w="med" len="med"/>
                      <a:tailEnd type="none" w="med" len="med"/>
                    </a:lnB>
                    <a:solidFill>
                      <a:schemeClr val="bg1"/>
                    </a:solidFill>
                  </a:tcPr>
                </a:tc>
                <a:tc gridSpan="2">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1000" b="0" dirty="0" smtClean="0"/>
                        <a:t>Historical Narrative</a:t>
                      </a:r>
                    </a:p>
                    <a:p>
                      <a:pPr algn="ctr"/>
                      <a:endParaRPr lang="en-GB" sz="1000" b="0" dirty="0"/>
                    </a:p>
                  </a:txBody>
                  <a:tcPr marL="118169" marR="118169" marT="59086" marB="59086" anchor="ctr">
                    <a:lnB w="12700" cap="flat" cmpd="sng" algn="ctr">
                      <a:solidFill>
                        <a:schemeClr val="tx1"/>
                      </a:solidFill>
                      <a:prstDash val="solid"/>
                      <a:round/>
                      <a:headEnd type="none" w="med" len="med"/>
                      <a:tailEnd type="none" w="med" len="med"/>
                    </a:lnB>
                    <a:solidFill>
                      <a:schemeClr val="bg1"/>
                    </a:solidFill>
                  </a:tcPr>
                </a:tc>
                <a:tc hMerge="1">
                  <a:txBody>
                    <a:bodyPr/>
                    <a:lstStyle/>
                    <a:p>
                      <a:pPr algn="ctr"/>
                      <a:endParaRPr lang="en-GB" sz="800" b="0" dirty="0"/>
                    </a:p>
                  </a:txBody>
                  <a:tcPr marL="118169" marR="118169" marT="59086" marB="5908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pPr algn="ctr"/>
                      <a:r>
                        <a:rPr lang="en-GB" sz="1000" b="0" dirty="0"/>
                        <a:t>Biography</a:t>
                      </a:r>
                    </a:p>
                  </a:txBody>
                  <a:tcPr marL="118169" marR="118169" marT="59086" marB="5908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ctr"/>
                      <a:endParaRPr lang="en-GB" sz="1000" b="0" dirty="0"/>
                    </a:p>
                  </a:txBody>
                  <a:tcPr marL="118169" marR="118169" marT="59086" marB="5908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3">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1000" b="0" dirty="0" smtClean="0"/>
                        <a:t>Historical Narrative </a:t>
                      </a:r>
                    </a:p>
                    <a:p>
                      <a:pPr algn="ctr"/>
                      <a:endParaRPr lang="en-GB" sz="1000" b="0" dirty="0"/>
                    </a:p>
                  </a:txBody>
                  <a:tcPr marL="118169" marR="118169" marT="59086" marB="5908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ctr"/>
                      <a:endParaRPr lang="en-GB" sz="1000" b="0" dirty="0"/>
                    </a:p>
                  </a:txBody>
                  <a:tcPr marL="118169" marR="118169" marT="59086" marB="5908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GB" dirty="0"/>
                    </a:p>
                  </a:txBody>
                  <a:tcPr marL="118169" marR="118169" marT="59086" marB="5908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3">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1000" b="0" dirty="0" smtClean="0"/>
                        <a:t>Non-Chronological Comparative Report</a:t>
                      </a:r>
                    </a:p>
                    <a:p>
                      <a:pPr marL="0" marR="0" lvl="0" indent="0" algn="ctr" defTabSz="1280160" rtl="0" eaLnBrk="1" fontAlgn="auto" latinLnBrk="0" hangingPunct="1">
                        <a:lnSpc>
                          <a:spcPct val="100000"/>
                        </a:lnSpc>
                        <a:spcBef>
                          <a:spcPts val="0"/>
                        </a:spcBef>
                        <a:spcAft>
                          <a:spcPts val="0"/>
                        </a:spcAft>
                        <a:buClrTx/>
                        <a:buSzTx/>
                        <a:buFontTx/>
                        <a:buNone/>
                        <a:tabLst/>
                        <a:defRPr/>
                      </a:pPr>
                      <a:endParaRPr lang="en-GB" sz="1000" b="0" dirty="0"/>
                    </a:p>
                  </a:txBody>
                  <a:tcPr marL="118169" marR="118169" marT="59086" marB="59086"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GB"/>
                    </a:p>
                  </a:txBody>
                  <a:tcPr/>
                </a:tc>
                <a:tc hMerge="1">
                  <a:txBody>
                    <a:bodyPr/>
                    <a:lstStyle/>
                    <a:p>
                      <a:pPr algn="ctr"/>
                      <a:endParaRPr lang="en-GB" sz="700" b="0" dirty="0"/>
                    </a:p>
                  </a:txBody>
                  <a:tcPr marL="118169" marR="118169" marT="59086" marB="59086"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chemeClr val="bg1"/>
                    </a:solidFill>
                  </a:tcPr>
                </a:tc>
                <a:tc vMerge="1">
                  <a:txBody>
                    <a:bodyPr/>
                    <a:lstStyle/>
                    <a:p>
                      <a:pPr algn="ctr"/>
                      <a:endParaRPr lang="en-GB" sz="1000" b="1" dirty="0"/>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extLst>
                  <a:ext uri="{0D108BD9-81ED-4DB2-BD59-A6C34878D82A}">
                    <a16:rowId xmlns:a16="http://schemas.microsoft.com/office/drawing/2014/main" val="4236140578"/>
                  </a:ext>
                </a:extLst>
              </a:tr>
              <a:tr h="1481634">
                <a:tc>
                  <a:txBody>
                    <a:bodyPr/>
                    <a:lstStyle/>
                    <a:p>
                      <a:pPr algn="ctr"/>
                      <a:r>
                        <a:rPr lang="en-GB" sz="1000" b="1" kern="1200" dirty="0">
                          <a:solidFill>
                            <a:schemeClr val="tx1"/>
                          </a:solidFill>
                          <a:effectLst/>
                          <a:latin typeface="+mn-lt"/>
                          <a:ea typeface="+mn-ea"/>
                          <a:cs typeface="+mn-cs"/>
                        </a:rPr>
                        <a:t>Foundation Subjects – Expert Focus Link</a:t>
                      </a:r>
                    </a:p>
                  </a:txBody>
                  <a:tcPr marL="118169" marR="118169" marT="59086" marB="59086" vert="vert27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gridSpan="6">
                  <a:txBody>
                    <a:bodyPr/>
                    <a:lstStyle/>
                    <a:p>
                      <a:pPr algn="ctr"/>
                      <a:r>
                        <a:rPr lang="en-GB" sz="1000" b="1" kern="1200" dirty="0" smtClean="0">
                          <a:solidFill>
                            <a:schemeClr val="tx1"/>
                          </a:solidFill>
                          <a:effectLst/>
                          <a:latin typeface="+mn-lt"/>
                          <a:ea typeface="+mn-ea"/>
                          <a:cs typeface="+mn-cs"/>
                        </a:rPr>
                        <a:t>Geography-</a:t>
                      </a:r>
                      <a:r>
                        <a:rPr lang="en-GB" sz="1000" b="1" kern="1200" baseline="0" dirty="0" smtClean="0">
                          <a:solidFill>
                            <a:schemeClr val="tx1"/>
                          </a:solidFill>
                          <a:effectLst/>
                          <a:latin typeface="+mn-lt"/>
                          <a:ea typeface="+mn-ea"/>
                          <a:cs typeface="+mn-cs"/>
                        </a:rPr>
                        <a:t> </a:t>
                      </a:r>
                      <a:r>
                        <a:rPr lang="en-GB" sz="1000" b="1" kern="1200" dirty="0" smtClean="0">
                          <a:solidFill>
                            <a:schemeClr val="tx1"/>
                          </a:solidFill>
                          <a:effectLst/>
                          <a:latin typeface="+mn-lt"/>
                          <a:ea typeface="+mn-ea"/>
                          <a:cs typeface="+mn-cs"/>
                        </a:rPr>
                        <a:t>Rivers and the Water Cycle-</a:t>
                      </a:r>
                    </a:p>
                    <a:p>
                      <a:pPr marL="0" marR="0" lvl="0" indent="0" algn="ctr" defTabSz="1280160" rtl="0" eaLnBrk="1" fontAlgn="auto" latinLnBrk="0" hangingPunct="1">
                        <a:lnSpc>
                          <a:spcPct val="100000"/>
                        </a:lnSpc>
                        <a:spcBef>
                          <a:spcPts val="0"/>
                        </a:spcBef>
                        <a:spcAft>
                          <a:spcPts val="0"/>
                        </a:spcAft>
                        <a:buClrTx/>
                        <a:buSzTx/>
                        <a:buFontTx/>
                        <a:buNone/>
                        <a:tabLst/>
                        <a:defRPr/>
                      </a:pPr>
                      <a:r>
                        <a:rPr lang="en-GB" sz="1000" b="0" i="0" u="none" strike="noStrike" dirty="0" smtClean="0">
                          <a:solidFill>
                            <a:srgbClr val="000000"/>
                          </a:solidFill>
                          <a:effectLst/>
                          <a:latin typeface="Calibri" panose="020F0502020204030204" pitchFamily="34" charset="0"/>
                        </a:rPr>
                        <a:t>Rivers and the water cycle including transpiration.</a:t>
                      </a:r>
                    </a:p>
                    <a:p>
                      <a:pPr marL="0" marR="0" lvl="0" indent="0" algn="ctr" defTabSz="1280160" rtl="0" eaLnBrk="1" fontAlgn="auto" latinLnBrk="0" hangingPunct="1">
                        <a:lnSpc>
                          <a:spcPct val="100000"/>
                        </a:lnSpc>
                        <a:spcBef>
                          <a:spcPts val="0"/>
                        </a:spcBef>
                        <a:spcAft>
                          <a:spcPts val="0"/>
                        </a:spcAft>
                        <a:buClrTx/>
                        <a:buSzTx/>
                        <a:buFontTx/>
                        <a:buNone/>
                        <a:tabLst/>
                        <a:defRPr/>
                      </a:pPr>
                      <a:r>
                        <a:rPr lang="en-GB" sz="1000" b="1" i="0" u="none" strike="noStrike" dirty="0" smtClean="0">
                          <a:solidFill>
                            <a:srgbClr val="000000"/>
                          </a:solidFill>
                          <a:effectLst/>
                          <a:latin typeface="Calibri" panose="020F0502020204030204" pitchFamily="34" charset="0"/>
                        </a:rPr>
                        <a:t>Fieldwork</a:t>
                      </a:r>
                      <a:r>
                        <a:rPr lang="en-GB" sz="1000" b="0" i="0" u="none" strike="noStrike" dirty="0" smtClean="0">
                          <a:solidFill>
                            <a:srgbClr val="000000"/>
                          </a:solidFill>
                          <a:effectLst/>
                          <a:latin typeface="Calibri" panose="020F0502020204030204" pitchFamily="34" charset="0"/>
                        </a:rPr>
                        <a:t> – A study</a:t>
                      </a:r>
                      <a:r>
                        <a:rPr lang="en-GB" sz="1000" b="0" i="0" u="none" strike="noStrike" baseline="0" dirty="0" smtClean="0">
                          <a:solidFill>
                            <a:srgbClr val="000000"/>
                          </a:solidFill>
                          <a:effectLst/>
                          <a:latin typeface="Calibri" panose="020F0502020204030204" pitchFamily="34" charset="0"/>
                        </a:rPr>
                        <a:t> of Newcastle</a:t>
                      </a:r>
                      <a:endParaRPr lang="en-GB" sz="1000" b="1" i="0" u="none" strike="noStrike" dirty="0" smtClean="0">
                        <a:solidFill>
                          <a:srgbClr val="000000"/>
                        </a:solidFill>
                        <a:effectLst/>
                        <a:latin typeface="Calibri" panose="020F0502020204030204" pitchFamily="34" charset="0"/>
                      </a:endParaRPr>
                    </a:p>
                    <a:p>
                      <a:pPr marL="0" marR="0" lvl="0" indent="0" algn="ctr" defTabSz="1280160" rtl="0" eaLnBrk="1" fontAlgn="auto" latinLnBrk="0" hangingPunct="1">
                        <a:lnSpc>
                          <a:spcPct val="100000"/>
                        </a:lnSpc>
                        <a:spcBef>
                          <a:spcPts val="0"/>
                        </a:spcBef>
                        <a:spcAft>
                          <a:spcPts val="0"/>
                        </a:spcAft>
                        <a:buClrTx/>
                        <a:buSzTx/>
                        <a:buFontTx/>
                        <a:buNone/>
                        <a:tabLst/>
                        <a:defRPr/>
                      </a:pPr>
                      <a:endParaRPr lang="en-GB" sz="1000" b="1" baseline="0" dirty="0" smtClean="0"/>
                    </a:p>
                    <a:p>
                      <a:pPr marL="0" marR="0" lvl="0" indent="0" algn="ctr" defTabSz="1280160" rtl="0" eaLnBrk="1" fontAlgn="auto" latinLnBrk="0" hangingPunct="1">
                        <a:lnSpc>
                          <a:spcPct val="100000"/>
                        </a:lnSpc>
                        <a:spcBef>
                          <a:spcPts val="0"/>
                        </a:spcBef>
                        <a:spcAft>
                          <a:spcPts val="0"/>
                        </a:spcAft>
                        <a:buClrTx/>
                        <a:buSzTx/>
                        <a:buFontTx/>
                        <a:buNone/>
                        <a:tabLst/>
                        <a:defRPr/>
                      </a:pPr>
                      <a:r>
                        <a:rPr lang="en-GB" sz="1000" b="1" baseline="0" dirty="0" smtClean="0"/>
                        <a:t>Art- Drawing</a:t>
                      </a:r>
                      <a:r>
                        <a:rPr lang="en-GB" sz="1000" baseline="0" dirty="0" smtClean="0"/>
                        <a:t>-</a:t>
                      </a:r>
                    </a:p>
                    <a:p>
                      <a:pPr marL="0" marR="0" lvl="0" indent="0" algn="ctr" defTabSz="1280160" rtl="0" eaLnBrk="1" fontAlgn="auto" latinLnBrk="0" hangingPunct="1">
                        <a:lnSpc>
                          <a:spcPct val="100000"/>
                        </a:lnSpc>
                        <a:spcBef>
                          <a:spcPts val="0"/>
                        </a:spcBef>
                        <a:spcAft>
                          <a:spcPts val="0"/>
                        </a:spcAft>
                        <a:buClrTx/>
                        <a:buSzTx/>
                        <a:buFontTx/>
                        <a:buNone/>
                        <a:tabLst/>
                        <a:defRPr/>
                      </a:pPr>
                      <a:r>
                        <a:rPr lang="en-GB" sz="1000" b="0" i="0" u="none" strike="noStrike" dirty="0" smtClean="0">
                          <a:solidFill>
                            <a:srgbClr val="000000"/>
                          </a:solidFill>
                          <a:effectLst/>
                          <a:latin typeface="Calibri" panose="020F0502020204030204" pitchFamily="34" charset="0"/>
                        </a:rPr>
                        <a:t>Perspective using a horizon and vanishing point.</a:t>
                      </a:r>
                      <a:endParaRPr lang="en-GB" sz="1000" kern="1200" dirty="0" smtClean="0">
                        <a:solidFill>
                          <a:schemeClr val="tx1"/>
                        </a:solidFill>
                        <a:effectLst/>
                        <a:latin typeface="+mn-lt"/>
                        <a:ea typeface="+mn-ea"/>
                        <a:cs typeface="+mn-cs"/>
                      </a:endParaRPr>
                    </a:p>
                    <a:p>
                      <a:pPr marL="0" marR="0" lvl="0" indent="0" algn="ctr" defTabSz="1280160" rtl="0" eaLnBrk="1" fontAlgn="auto" latinLnBrk="0" hangingPunct="1">
                        <a:lnSpc>
                          <a:spcPct val="100000"/>
                        </a:lnSpc>
                        <a:spcBef>
                          <a:spcPts val="0"/>
                        </a:spcBef>
                        <a:spcAft>
                          <a:spcPts val="0"/>
                        </a:spcAft>
                        <a:buClrTx/>
                        <a:buSzTx/>
                        <a:buFontTx/>
                        <a:buNone/>
                        <a:tabLst/>
                        <a:defRPr/>
                      </a:pPr>
                      <a:endParaRPr lang="en-GB" sz="1000" b="1" baseline="0" dirty="0" smtClean="0"/>
                    </a:p>
                    <a:p>
                      <a:pPr marL="0" marR="0" lvl="0" indent="0" algn="ctr" defTabSz="1280160" rtl="0" eaLnBrk="1" fontAlgn="auto" latinLnBrk="0" hangingPunct="1">
                        <a:lnSpc>
                          <a:spcPct val="100000"/>
                        </a:lnSpc>
                        <a:spcBef>
                          <a:spcPts val="0"/>
                        </a:spcBef>
                        <a:spcAft>
                          <a:spcPts val="0"/>
                        </a:spcAft>
                        <a:buClrTx/>
                        <a:buSzTx/>
                        <a:buFontTx/>
                        <a:buNone/>
                        <a:tabLst/>
                        <a:defRPr/>
                      </a:pPr>
                      <a:r>
                        <a:rPr lang="en-GB" sz="1000" b="1" baseline="0" dirty="0" smtClean="0"/>
                        <a:t>DT- </a:t>
                      </a:r>
                      <a:r>
                        <a:rPr lang="en-GB" sz="1000" b="1" i="0" u="none" strike="noStrike" dirty="0" smtClean="0">
                          <a:solidFill>
                            <a:srgbClr val="000000"/>
                          </a:solidFill>
                          <a:effectLst/>
                          <a:latin typeface="Calibri" panose="020F0502020204030204" pitchFamily="34" charset="0"/>
                        </a:rPr>
                        <a:t>Mechanisms- </a:t>
                      </a:r>
                    </a:p>
                    <a:p>
                      <a:pPr algn="ctr" rtl="0" fontAlgn="ctr"/>
                      <a:r>
                        <a:rPr lang="en-GB" sz="1000" b="0" i="0" u="none" strike="noStrike" dirty="0" smtClean="0">
                          <a:solidFill>
                            <a:srgbClr val="000000"/>
                          </a:solidFill>
                          <a:effectLst/>
                          <a:latin typeface="Calibri" panose="020F0502020204030204" pitchFamily="34" charset="0"/>
                        </a:rPr>
                        <a:t>Create a device/model that allows for the use of woodwork techniques. </a:t>
                      </a:r>
                    </a:p>
                    <a:p>
                      <a:pPr algn="ctr" rtl="0" fontAlgn="ctr"/>
                      <a:endParaRPr lang="en-GB" sz="1000" kern="1200" dirty="0">
                        <a:solidFill>
                          <a:schemeClr val="tx1"/>
                        </a:solidFill>
                        <a:effectLst/>
                        <a:latin typeface="+mn-lt"/>
                        <a:ea typeface="+mn-ea"/>
                        <a:cs typeface="+mn-cs"/>
                      </a:endParaRPr>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lang="en-GB" sz="1000" kern="1200" dirty="0">
                        <a:solidFill>
                          <a:schemeClr val="tx1"/>
                        </a:solidFill>
                        <a:effectLst/>
                        <a:latin typeface="+mn-lt"/>
                        <a:ea typeface="+mn-ea"/>
                        <a:cs typeface="+mn-cs"/>
                      </a:endParaRPr>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lang="en-GB" sz="1000" kern="1200" dirty="0">
                        <a:solidFill>
                          <a:schemeClr val="tx1"/>
                        </a:solidFill>
                        <a:effectLst/>
                        <a:latin typeface="+mn-lt"/>
                        <a:ea typeface="+mn-ea"/>
                        <a:cs typeface="+mn-cs"/>
                      </a:endParaRPr>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lvl="0" algn="ctr"/>
                      <a:endParaRPr lang="en-GB" sz="1000" kern="1200" dirty="0">
                        <a:solidFill>
                          <a:schemeClr val="tx1"/>
                        </a:solidFill>
                        <a:effectLst/>
                        <a:latin typeface="+mn-lt"/>
                        <a:ea typeface="+mn-ea"/>
                        <a:cs typeface="+mn-cs"/>
                      </a:endParaRPr>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lvl="0" algn="ctr"/>
                      <a:endParaRPr lang="en-GB" sz="1000" kern="1200" dirty="0">
                        <a:solidFill>
                          <a:schemeClr val="tx1"/>
                        </a:solidFill>
                        <a:effectLst/>
                        <a:latin typeface="+mn-lt"/>
                        <a:ea typeface="+mn-ea"/>
                        <a:cs typeface="+mn-cs"/>
                      </a:endParaRPr>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endParaRPr lang="en-GB" sz="1000" baseline="0" dirty="0"/>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5">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1000" b="1" baseline="0" dirty="0" smtClean="0"/>
                        <a:t>Geography- </a:t>
                      </a:r>
                      <a:r>
                        <a:rPr lang="en-GB" sz="1000" b="1" baseline="0" dirty="0"/>
                        <a:t>Settlement Changes over time-</a:t>
                      </a:r>
                    </a:p>
                    <a:p>
                      <a:pPr marL="0" marR="0" lvl="0" indent="0" algn="ctr" defTabSz="1280160" rtl="0" eaLnBrk="1" fontAlgn="auto" latinLnBrk="0" hangingPunct="1">
                        <a:lnSpc>
                          <a:spcPct val="100000"/>
                        </a:lnSpc>
                        <a:spcBef>
                          <a:spcPts val="0"/>
                        </a:spcBef>
                        <a:spcAft>
                          <a:spcPts val="0"/>
                        </a:spcAft>
                        <a:buClrTx/>
                        <a:buSzTx/>
                        <a:buFontTx/>
                        <a:buNone/>
                        <a:tabLst/>
                        <a:defRPr/>
                      </a:pPr>
                      <a:r>
                        <a:rPr lang="en-GB" sz="1000" b="0" i="0" u="none" strike="noStrike" dirty="0">
                          <a:solidFill>
                            <a:srgbClr val="000000"/>
                          </a:solidFill>
                          <a:effectLst/>
                          <a:latin typeface="Calibri" panose="020F0502020204030204" pitchFamily="34" charset="0"/>
                        </a:rPr>
                        <a:t>Compare and contrast photos and maps. </a:t>
                      </a:r>
                      <a:endParaRPr lang="en-GB" sz="1000" baseline="0" dirty="0"/>
                    </a:p>
                    <a:p>
                      <a:pPr marL="0" marR="0" lvl="0" indent="0" algn="ctr" defTabSz="1280160" rtl="0" eaLnBrk="1" fontAlgn="auto" latinLnBrk="0" hangingPunct="1">
                        <a:lnSpc>
                          <a:spcPct val="100000"/>
                        </a:lnSpc>
                        <a:spcBef>
                          <a:spcPts val="0"/>
                        </a:spcBef>
                        <a:spcAft>
                          <a:spcPts val="0"/>
                        </a:spcAft>
                        <a:buClrTx/>
                        <a:buSzTx/>
                        <a:buFontTx/>
                        <a:buNone/>
                        <a:tabLst/>
                        <a:defRPr/>
                      </a:pPr>
                      <a:endParaRPr lang="en-GB" sz="1000" b="1" baseline="0" dirty="0"/>
                    </a:p>
                    <a:p>
                      <a:pPr marL="0" marR="0" lvl="0" indent="0" algn="ctr" defTabSz="1280160" rtl="0" eaLnBrk="1" fontAlgn="auto" latinLnBrk="0" hangingPunct="1">
                        <a:lnSpc>
                          <a:spcPct val="100000"/>
                        </a:lnSpc>
                        <a:spcBef>
                          <a:spcPts val="0"/>
                        </a:spcBef>
                        <a:spcAft>
                          <a:spcPts val="0"/>
                        </a:spcAft>
                        <a:buClrTx/>
                        <a:buSzTx/>
                        <a:buFontTx/>
                        <a:buNone/>
                        <a:tabLst/>
                        <a:defRPr/>
                      </a:pPr>
                      <a:r>
                        <a:rPr lang="en-GB" sz="1000" b="1" baseline="0" dirty="0" smtClean="0"/>
                        <a:t>History- </a:t>
                      </a:r>
                      <a:r>
                        <a:rPr lang="en-GB" sz="1000" baseline="0" dirty="0" smtClean="0"/>
                        <a:t>The </a:t>
                      </a:r>
                      <a:r>
                        <a:rPr lang="en-GB" sz="1000" baseline="0" dirty="0"/>
                        <a:t>Bridges of the </a:t>
                      </a:r>
                      <a:r>
                        <a:rPr lang="en-GB" sz="1000" baseline="0" dirty="0" smtClean="0"/>
                        <a:t>Tyne</a:t>
                      </a:r>
                    </a:p>
                    <a:p>
                      <a:pPr marL="0" marR="0" lvl="0" indent="0" algn="ctr" defTabSz="1280160" rtl="0" eaLnBrk="1" fontAlgn="auto" latinLnBrk="0" hangingPunct="1">
                        <a:lnSpc>
                          <a:spcPct val="100000"/>
                        </a:lnSpc>
                        <a:spcBef>
                          <a:spcPts val="0"/>
                        </a:spcBef>
                        <a:spcAft>
                          <a:spcPts val="0"/>
                        </a:spcAft>
                        <a:buClrTx/>
                        <a:buSzTx/>
                        <a:buFontTx/>
                        <a:buNone/>
                        <a:tabLst/>
                        <a:defRPr/>
                      </a:pPr>
                      <a:r>
                        <a:rPr lang="en-GB" sz="1000" b="0" baseline="0" dirty="0" smtClean="0"/>
                        <a:t>Why was the Industrial/revolution significant to our era?</a:t>
                      </a:r>
                      <a:endParaRPr lang="en-GB" sz="1000" b="0" dirty="0"/>
                    </a:p>
                    <a:p>
                      <a:pPr marL="0" marR="0" lvl="0" indent="0" algn="ctr" defTabSz="1280160" rtl="0" eaLnBrk="1" fontAlgn="auto" latinLnBrk="0" hangingPunct="1">
                        <a:lnSpc>
                          <a:spcPct val="100000"/>
                        </a:lnSpc>
                        <a:spcBef>
                          <a:spcPts val="0"/>
                        </a:spcBef>
                        <a:spcAft>
                          <a:spcPts val="0"/>
                        </a:spcAft>
                        <a:buClrTx/>
                        <a:buSzTx/>
                        <a:buFontTx/>
                        <a:buNone/>
                        <a:tabLst/>
                        <a:defRPr/>
                      </a:pPr>
                      <a:endParaRPr lang="en-GB" sz="1000" b="1" baseline="0" dirty="0"/>
                    </a:p>
                    <a:p>
                      <a:pPr marL="0" marR="0" lvl="0" indent="0" algn="ctr" defTabSz="1280160" rtl="0" eaLnBrk="1" fontAlgn="auto" latinLnBrk="0" hangingPunct="1">
                        <a:lnSpc>
                          <a:spcPct val="100000"/>
                        </a:lnSpc>
                        <a:spcBef>
                          <a:spcPts val="0"/>
                        </a:spcBef>
                        <a:spcAft>
                          <a:spcPts val="0"/>
                        </a:spcAft>
                        <a:buClrTx/>
                        <a:buSzTx/>
                        <a:buFontTx/>
                        <a:buNone/>
                        <a:tabLst/>
                        <a:defRPr/>
                      </a:pPr>
                      <a:r>
                        <a:rPr lang="en-GB" sz="1000" b="1" baseline="0" dirty="0"/>
                        <a:t>DT- Structures and Stability-</a:t>
                      </a:r>
                    </a:p>
                    <a:p>
                      <a:pPr marL="0" marR="0" lvl="0" indent="0" algn="ctr" defTabSz="1280160" rtl="0" eaLnBrk="1" fontAlgn="auto" latinLnBrk="0" hangingPunct="1">
                        <a:lnSpc>
                          <a:spcPct val="100000"/>
                        </a:lnSpc>
                        <a:spcBef>
                          <a:spcPts val="0"/>
                        </a:spcBef>
                        <a:spcAft>
                          <a:spcPts val="0"/>
                        </a:spcAft>
                        <a:buClrTx/>
                        <a:buSzTx/>
                        <a:buFontTx/>
                        <a:buNone/>
                        <a:tabLst/>
                        <a:defRPr/>
                      </a:pPr>
                      <a:r>
                        <a:rPr lang="en-GB" sz="1000" b="0" i="0" u="none" strike="noStrike" noProof="0" dirty="0">
                          <a:latin typeface="+mn-lt"/>
                        </a:rPr>
                        <a:t>Create complex 3D structure to support a load.</a:t>
                      </a:r>
                      <a:endParaRPr lang="en-GB" sz="1000" b="0" dirty="0"/>
                    </a:p>
                    <a:p>
                      <a:pPr marL="0" marR="0" lvl="0" indent="0" algn="ctr" defTabSz="1280160" rtl="0" eaLnBrk="1" fontAlgn="auto" latinLnBrk="0" hangingPunct="1">
                        <a:lnSpc>
                          <a:spcPct val="100000"/>
                        </a:lnSpc>
                        <a:spcBef>
                          <a:spcPts val="0"/>
                        </a:spcBef>
                        <a:spcAft>
                          <a:spcPts val="0"/>
                        </a:spcAft>
                        <a:buClrTx/>
                        <a:buSzTx/>
                        <a:buFontTx/>
                        <a:buNone/>
                        <a:tabLst/>
                        <a:defRPr/>
                      </a:pPr>
                      <a:endParaRPr lang="en-GB" sz="1000" baseline="0" dirty="0"/>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lang="en-GB" sz="1000" b="0" dirty="0"/>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endParaRPr lang="en-GB" sz="1000" b="0" dirty="0"/>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lang="en-GB" sz="1000" b="1" dirty="0"/>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lang="en-GB" sz="1050" b="1" dirty="0"/>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3">
                  <a:txBody>
                    <a:bodyPr/>
                    <a:lstStyle/>
                    <a:p>
                      <a:pPr algn="ctr"/>
                      <a:r>
                        <a:rPr lang="en-GB" sz="1050" b="1" dirty="0" smtClean="0"/>
                        <a:t>DT-</a:t>
                      </a:r>
                    </a:p>
                    <a:p>
                      <a:pPr algn="ctr"/>
                      <a:r>
                        <a:rPr lang="en-GB" sz="1050" b="1" dirty="0" smtClean="0"/>
                        <a:t>Food-</a:t>
                      </a:r>
                    </a:p>
                    <a:p>
                      <a:pPr marL="0" marR="0" lvl="0" indent="0" algn="ctr" defTabSz="1280160" rtl="0" eaLnBrk="1" fontAlgn="auto" latinLnBrk="0" hangingPunct="1">
                        <a:lnSpc>
                          <a:spcPct val="100000"/>
                        </a:lnSpc>
                        <a:spcBef>
                          <a:spcPts val="0"/>
                        </a:spcBef>
                        <a:spcAft>
                          <a:spcPts val="0"/>
                        </a:spcAft>
                        <a:buClrTx/>
                        <a:buSzTx/>
                        <a:buFontTx/>
                        <a:buNone/>
                        <a:tabLst/>
                        <a:defRPr/>
                      </a:pPr>
                      <a:r>
                        <a:rPr lang="en-GB" sz="1050" b="0" i="0" u="none" strike="noStrike" dirty="0" smtClean="0">
                          <a:solidFill>
                            <a:srgbClr val="000000"/>
                          </a:solidFill>
                          <a:effectLst/>
                          <a:latin typeface="Calibri" panose="020F0502020204030204" pitchFamily="34" charset="0"/>
                        </a:rPr>
                        <a:t>Develop our ability to handle, prepare and cook a variety of meat and fish</a:t>
                      </a:r>
                      <a:endParaRPr lang="en-GB" sz="1050" b="1" i="0" u="none" strike="noStrike" dirty="0" smtClean="0">
                        <a:solidFill>
                          <a:srgbClr val="000000"/>
                        </a:solidFill>
                        <a:effectLst/>
                        <a:latin typeface="Calibri" panose="020F0502020204030204" pitchFamily="34" charset="0"/>
                      </a:endParaRPr>
                    </a:p>
                    <a:p>
                      <a:pPr algn="ctr"/>
                      <a:endParaRPr lang="en-GB" sz="1050" b="1" dirty="0" smtClean="0"/>
                    </a:p>
                    <a:p>
                      <a:pPr algn="ctr"/>
                      <a:endParaRPr lang="en-GB" sz="1050" b="1" dirty="0" smtClean="0"/>
                    </a:p>
                    <a:p>
                      <a:pPr algn="ctr"/>
                      <a:endParaRPr lang="en-GB" sz="1050" b="1" dirty="0" smtClean="0"/>
                    </a:p>
                    <a:p>
                      <a:pPr algn="ctr"/>
                      <a:endParaRPr lang="en-GB" sz="1050" b="1" dirty="0"/>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GB"/>
                    </a:p>
                  </a:txBody>
                  <a:tcPr/>
                </a:tc>
                <a:tc hMerge="1">
                  <a:txBody>
                    <a:bodyPr/>
                    <a:lstStyle/>
                    <a:p>
                      <a:pPr algn="ctr"/>
                      <a:endParaRPr lang="en-GB" sz="1000" b="1" dirty="0"/>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GB" dirty="0"/>
                    </a:p>
                  </a:txBody>
                  <a:tcPr marT="45721" marB="4572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extLst>
                  <a:ext uri="{0D108BD9-81ED-4DB2-BD59-A6C34878D82A}">
                    <a16:rowId xmlns:a16="http://schemas.microsoft.com/office/drawing/2014/main" val="3423366456"/>
                  </a:ext>
                </a:extLst>
              </a:tr>
              <a:tr h="1294899">
                <a:tc>
                  <a:txBody>
                    <a:bodyPr/>
                    <a:lstStyle/>
                    <a:p>
                      <a:pPr algn="ctr"/>
                      <a:r>
                        <a:rPr lang="en-GB" sz="1000" b="1" kern="1200" dirty="0">
                          <a:solidFill>
                            <a:schemeClr val="tx1"/>
                          </a:solidFill>
                          <a:effectLst/>
                          <a:latin typeface="+mn-lt"/>
                          <a:ea typeface="+mn-ea"/>
                          <a:cs typeface="+mn-cs"/>
                        </a:rPr>
                        <a:t>Science</a:t>
                      </a:r>
                    </a:p>
                  </a:txBody>
                  <a:tcPr marL="118169" marR="118169" marT="59086" marB="59086" vert="vert27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gridSpan="3">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1000" b="1" baseline="0" dirty="0"/>
                        <a:t>Science-</a:t>
                      </a:r>
                    </a:p>
                    <a:p>
                      <a:pPr marL="0" marR="0" lvl="0" indent="0" algn="ctr" defTabSz="1280160" rtl="0" eaLnBrk="1" fontAlgn="auto" latinLnBrk="0" hangingPunct="1">
                        <a:lnSpc>
                          <a:spcPct val="100000"/>
                        </a:lnSpc>
                        <a:spcBef>
                          <a:spcPts val="0"/>
                        </a:spcBef>
                        <a:spcAft>
                          <a:spcPts val="0"/>
                        </a:spcAft>
                        <a:buClrTx/>
                        <a:buSzTx/>
                        <a:buFontTx/>
                        <a:buNone/>
                        <a:tabLst/>
                        <a:defRPr/>
                      </a:pPr>
                      <a:r>
                        <a:rPr lang="en-GB" sz="1000" b="1" baseline="0" dirty="0"/>
                        <a:t>States of Matter</a:t>
                      </a:r>
                    </a:p>
                    <a:p>
                      <a:pPr marL="0" marR="0" lvl="0" indent="0" algn="ctr" defTabSz="1280160" rtl="0" eaLnBrk="1" fontAlgn="auto" latinLnBrk="0" hangingPunct="1">
                        <a:lnSpc>
                          <a:spcPct val="100000"/>
                        </a:lnSpc>
                        <a:spcBef>
                          <a:spcPts val="0"/>
                        </a:spcBef>
                        <a:spcAft>
                          <a:spcPts val="0"/>
                        </a:spcAft>
                        <a:buClrTx/>
                        <a:buSzTx/>
                        <a:buFontTx/>
                        <a:buNone/>
                        <a:tabLst/>
                        <a:defRPr/>
                      </a:pPr>
                      <a:r>
                        <a:rPr lang="en-GB" sz="1000" b="0" baseline="0" dirty="0"/>
                        <a:t>Solids, liquids and gases</a:t>
                      </a:r>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GB"/>
                    </a:p>
                  </a:txBody>
                  <a:tcPr/>
                </a:tc>
                <a:tc hMerge="1">
                  <a:txBody>
                    <a:bodyPr/>
                    <a:lstStyle/>
                    <a:p>
                      <a:pPr algn="ctr"/>
                      <a:endParaRPr lang="en-GB" sz="1000" b="0" dirty="0"/>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4">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1000" b="1" baseline="0" dirty="0"/>
                        <a:t>Properties and Changes of State-</a:t>
                      </a:r>
                    </a:p>
                    <a:p>
                      <a:pPr marL="0" marR="0" lvl="0" indent="0" algn="ctr" defTabSz="1280160" rtl="0" eaLnBrk="1" fontAlgn="auto" latinLnBrk="0" hangingPunct="1">
                        <a:lnSpc>
                          <a:spcPct val="100000"/>
                        </a:lnSpc>
                        <a:spcBef>
                          <a:spcPts val="0"/>
                        </a:spcBef>
                        <a:spcAft>
                          <a:spcPts val="0"/>
                        </a:spcAft>
                        <a:buClrTx/>
                        <a:buSzTx/>
                        <a:buFontTx/>
                        <a:buNone/>
                        <a:tabLst/>
                        <a:defRPr/>
                      </a:pPr>
                      <a:r>
                        <a:rPr lang="en-GB" sz="1000" b="0" i="0" u="none" strike="noStrike" dirty="0">
                          <a:solidFill>
                            <a:srgbClr val="000000"/>
                          </a:solidFill>
                          <a:effectLst/>
                          <a:latin typeface="Calibri" panose="020F0502020204030204" pitchFamily="34" charset="0"/>
                        </a:rPr>
                        <a:t>Reversible changes, irreversible changes &amp; recovering substances.</a:t>
                      </a:r>
                      <a:endParaRPr lang="en-GB" sz="1000" dirty="0"/>
                    </a:p>
                  </a:txBody>
                  <a:tcPr marL="118169" marR="118169" marT="59086" marB="59086"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hMerge="1">
                  <a:txBody>
                    <a:bodyPr/>
                    <a:lstStyle/>
                    <a:p>
                      <a:pPr algn="ctr"/>
                      <a:endParaRPr lang="en-GB" sz="1000" b="1" dirty="0"/>
                    </a:p>
                  </a:txBody>
                  <a:tcPr marL="118169" marR="118169" marT="59086" marB="59086"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GB"/>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GB"/>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4">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1000" b="1" baseline="0" dirty="0"/>
                        <a:t>Science-</a:t>
                      </a:r>
                    </a:p>
                    <a:p>
                      <a:pPr marL="0" marR="0" lvl="0" indent="0" algn="ctr" defTabSz="1280160" rtl="0" eaLnBrk="1" fontAlgn="auto" latinLnBrk="0" hangingPunct="1">
                        <a:lnSpc>
                          <a:spcPct val="100000"/>
                        </a:lnSpc>
                        <a:spcBef>
                          <a:spcPts val="0"/>
                        </a:spcBef>
                        <a:spcAft>
                          <a:spcPts val="0"/>
                        </a:spcAft>
                        <a:buClrTx/>
                        <a:buSzTx/>
                        <a:buFontTx/>
                        <a:buNone/>
                        <a:tabLst/>
                        <a:defRPr/>
                      </a:pPr>
                      <a:r>
                        <a:rPr lang="en-GB" sz="1000" b="1" baseline="0" dirty="0"/>
                        <a:t>States of Matter</a:t>
                      </a:r>
                    </a:p>
                    <a:p>
                      <a:pPr marL="0" marR="0" lvl="0" indent="0" algn="ctr" defTabSz="1280160" rtl="0" eaLnBrk="1" fontAlgn="auto" latinLnBrk="0" hangingPunct="1">
                        <a:lnSpc>
                          <a:spcPct val="100000"/>
                        </a:lnSpc>
                        <a:spcBef>
                          <a:spcPts val="0"/>
                        </a:spcBef>
                        <a:spcAft>
                          <a:spcPts val="0"/>
                        </a:spcAft>
                        <a:buClrTx/>
                        <a:buSzTx/>
                        <a:buFontTx/>
                        <a:buNone/>
                        <a:tabLst/>
                        <a:defRPr/>
                      </a:pPr>
                      <a:r>
                        <a:rPr lang="en-GB" sz="1000" b="0" baseline="0" dirty="0"/>
                        <a:t>Solids, liquids and gases</a:t>
                      </a:r>
                    </a:p>
                  </a:txBody>
                  <a:tcPr marL="118169" marR="118169" marT="59086" marB="5908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endParaRPr lang="en-GB" sz="1000" baseline="0" dirty="0"/>
                    </a:p>
                  </a:txBody>
                  <a:tcPr marL="118169" marR="118169" marT="59086" marB="5908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lang="en-GB" sz="1000" b="0" dirty="0"/>
                    </a:p>
                  </a:txBody>
                  <a:tcPr marL="118169" marR="118169" marT="59086" marB="5908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GB"/>
                    </a:p>
                  </a:txBody>
                  <a:tcPr>
                    <a:lnT w="12700" cap="flat" cmpd="sng" algn="ctr">
                      <a:solidFill>
                        <a:schemeClr val="tx1"/>
                      </a:solidFill>
                      <a:prstDash val="solid"/>
                      <a:round/>
                      <a:headEnd type="none" w="med" len="med"/>
                      <a:tailEnd type="none" w="med" len="med"/>
                    </a:lnT>
                  </a:tcPr>
                </a:tc>
                <a:tc gridSpan="3">
                  <a:txBody>
                    <a:bodyPr/>
                    <a:lstStyle/>
                    <a:p>
                      <a:pPr algn="ctr"/>
                      <a:endParaRPr lang="en-GB" sz="1050" b="1" dirty="0"/>
                    </a:p>
                  </a:txBody>
                  <a:tcPr marL="118169" marR="118169" marT="59086" marB="59086"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hMerge="1">
                  <a:txBody>
                    <a:bodyPr/>
                    <a:lstStyle/>
                    <a:p>
                      <a:endParaRPr lang="en-GB"/>
                    </a:p>
                  </a:txBody>
                  <a:tcPr/>
                </a:tc>
                <a:tc hMerge="1">
                  <a:txBody>
                    <a:bodyPr/>
                    <a:lstStyle/>
                    <a:p>
                      <a:endParaRPr lang="en-GB"/>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vMerge="1">
                  <a:txBody>
                    <a:bodyPr/>
                    <a:lstStyle/>
                    <a:p>
                      <a:endParaRPr lang="en-GB"/>
                    </a:p>
                  </a:txBody>
                  <a:tcPr/>
                </a:tc>
                <a:extLst>
                  <a:ext uri="{0D108BD9-81ED-4DB2-BD59-A6C34878D82A}">
                    <a16:rowId xmlns:a16="http://schemas.microsoft.com/office/drawing/2014/main" val="10006"/>
                  </a:ext>
                </a:extLst>
              </a:tr>
              <a:tr h="510381">
                <a:tc>
                  <a:txBody>
                    <a:bodyPr/>
                    <a:lstStyle/>
                    <a:p>
                      <a:pPr algn="ctr"/>
                      <a:r>
                        <a:rPr lang="en-GB" sz="1000" b="1" kern="1200" dirty="0">
                          <a:solidFill>
                            <a:schemeClr val="tx1"/>
                          </a:solidFill>
                          <a:effectLst/>
                          <a:latin typeface="+mn-lt"/>
                          <a:ea typeface="+mn-ea"/>
                          <a:cs typeface="+mn-cs"/>
                        </a:rPr>
                        <a:t>Maths</a:t>
                      </a:r>
                    </a:p>
                  </a:txBody>
                  <a:tcPr marL="118169" marR="118169" marT="59086" marB="59086" vert="vert27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gridSpan="4">
                  <a:txBody>
                    <a:bodyPr/>
                    <a:lstStyle/>
                    <a:p>
                      <a:pPr algn="ctr"/>
                      <a:r>
                        <a:rPr lang="en-GB" sz="1000" kern="1200" dirty="0" smtClean="0">
                          <a:solidFill>
                            <a:schemeClr val="tx1"/>
                          </a:solidFill>
                          <a:effectLst/>
                          <a:latin typeface="+mn-lt"/>
                          <a:ea typeface="+mn-ea"/>
                          <a:cs typeface="+mn-cs"/>
                        </a:rPr>
                        <a:t>Decimals</a:t>
                      </a:r>
                      <a:endParaRPr lang="en-GB" sz="1000" kern="1200" dirty="0">
                        <a:solidFill>
                          <a:schemeClr val="tx1"/>
                        </a:solidFill>
                        <a:effectLst/>
                        <a:latin typeface="+mn-lt"/>
                        <a:ea typeface="+mn-ea"/>
                        <a:cs typeface="+mn-cs"/>
                      </a:endParaRPr>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GB"/>
                    </a:p>
                  </a:txBody>
                  <a:tcPr/>
                </a:tc>
                <a:tc hMerge="1">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endParaRPr lang="en-GB" sz="1000" kern="1200" dirty="0">
                        <a:solidFill>
                          <a:schemeClr val="tx1"/>
                        </a:solidFill>
                        <a:effectLst/>
                        <a:latin typeface="+mn-lt"/>
                        <a:ea typeface="+mn-ea"/>
                        <a:cs typeface="+mn-cs"/>
                      </a:endParaRPr>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GB" dirty="0"/>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gridSpan="2">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smtClean="0">
                          <a:ln>
                            <a:noFill/>
                          </a:ln>
                          <a:solidFill>
                            <a:prstClr val="black"/>
                          </a:solidFill>
                          <a:effectLst/>
                          <a:uLnTx/>
                          <a:uFillTx/>
                          <a:latin typeface="+mn-lt"/>
                          <a:ea typeface="+mn-ea"/>
                          <a:cs typeface="+mn-cs"/>
                        </a:rPr>
                        <a:t>Properties of shape</a:t>
                      </a:r>
                    </a:p>
                    <a:p>
                      <a:pPr marL="0" marR="0" lvl="0" indent="0" algn="ctr" defTabSz="1280160" rtl="0" eaLnBrk="1" fontAlgn="auto" latinLnBrk="0" hangingPunct="1">
                        <a:lnSpc>
                          <a:spcPct val="100000"/>
                        </a:lnSpc>
                        <a:spcBef>
                          <a:spcPts val="0"/>
                        </a:spcBef>
                        <a:spcAft>
                          <a:spcPts val="0"/>
                        </a:spcAft>
                        <a:buClrTx/>
                        <a:buSzTx/>
                        <a:buFontTx/>
                        <a:buNone/>
                        <a:tabLst/>
                        <a:defRPr/>
                      </a:pPr>
                      <a:endParaRPr lang="en-GB" sz="1000" b="0" dirty="0"/>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endParaRPr lang="en-GB" sz="1000" b="0" dirty="0"/>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smtClean="0">
                          <a:ln>
                            <a:noFill/>
                          </a:ln>
                          <a:solidFill>
                            <a:prstClr val="black"/>
                          </a:solidFill>
                          <a:effectLst/>
                          <a:uLnTx/>
                          <a:uFillTx/>
                          <a:latin typeface="+mn-lt"/>
                          <a:ea typeface="+mn-ea"/>
                          <a:cs typeface="+mn-cs"/>
                        </a:rPr>
                        <a:t>Position and direction</a:t>
                      </a:r>
                      <a:endParaRPr kumimoji="0" lang="en-GB" sz="1000" b="0" i="0" u="none" strike="noStrike" kern="1200" cap="none" spc="0" normalizeH="0" baseline="0" noProof="0" dirty="0">
                        <a:ln>
                          <a:noFill/>
                        </a:ln>
                        <a:solidFill>
                          <a:prstClr val="black"/>
                        </a:solidFill>
                        <a:effectLst/>
                        <a:uLnTx/>
                        <a:uFillTx/>
                        <a:latin typeface="+mn-lt"/>
                        <a:ea typeface="+mn-ea"/>
                        <a:cs typeface="+mn-cs"/>
                      </a:endParaRPr>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endParaRPr lang="en-GB" sz="1000" baseline="0" dirty="0"/>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1000" baseline="0" dirty="0" smtClean="0"/>
                        <a:t>Converting units of measure</a:t>
                      </a:r>
                      <a:endParaRPr lang="en-GB" sz="1000" baseline="0" dirty="0"/>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endParaRPr lang="en-GB" sz="1000" baseline="0" dirty="0"/>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ctr"/>
                      <a:r>
                        <a:rPr lang="en-GB" sz="1000" b="0" dirty="0" smtClean="0"/>
                        <a:t>Volume</a:t>
                      </a:r>
                      <a:r>
                        <a:rPr lang="en-GB" sz="1000" b="0" baseline="0" dirty="0" smtClean="0"/>
                        <a:t> </a:t>
                      </a:r>
                      <a:endParaRPr lang="en-GB" sz="1000" b="0" dirty="0" smtClean="0"/>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hMerge="1">
                  <a:txBody>
                    <a:bodyPr/>
                    <a:lstStyle/>
                    <a:p>
                      <a:pPr algn="ctr"/>
                      <a:endParaRPr lang="en-GB" sz="900" b="0" dirty="0"/>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ctr"/>
                      <a:endParaRPr lang="en-GB" sz="1000" b="0" dirty="0" smtClean="0"/>
                    </a:p>
                    <a:p>
                      <a:pPr algn="ctr"/>
                      <a:r>
                        <a:rPr lang="en-GB" sz="900" b="0" dirty="0" smtClean="0"/>
                        <a:t>Consolidation</a:t>
                      </a:r>
                    </a:p>
                    <a:p>
                      <a:pPr algn="ctr"/>
                      <a:endParaRPr lang="en-GB" sz="900" b="0" dirty="0"/>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GB"/>
                    </a:p>
                  </a:txBody>
                  <a:tcPr>
                    <a:lnL w="12700" cap="flat" cmpd="sng" algn="ctr">
                      <a:solidFill>
                        <a:schemeClr val="tx1"/>
                      </a:solidFill>
                      <a:prstDash val="solid"/>
                      <a:round/>
                      <a:headEnd type="none" w="med" len="med"/>
                      <a:tailEnd type="none" w="med" len="med"/>
                    </a:lnL>
                  </a:tcPr>
                </a:tc>
                <a:tc vMerge="1">
                  <a:txBody>
                    <a:bodyPr/>
                    <a:lstStyle/>
                    <a:p>
                      <a:endParaRPr lang="en-GB"/>
                    </a:p>
                  </a:txBody>
                  <a:tcPr/>
                </a:tc>
                <a:extLst>
                  <a:ext uri="{0D108BD9-81ED-4DB2-BD59-A6C34878D82A}">
                    <a16:rowId xmlns:a16="http://schemas.microsoft.com/office/drawing/2014/main" val="10007"/>
                  </a:ext>
                </a:extLst>
              </a:tr>
              <a:tr h="1300384">
                <a:tc>
                  <a:txBody>
                    <a:bodyPr/>
                    <a:lstStyle/>
                    <a:p>
                      <a:pPr lvl="0" algn="ctr"/>
                      <a:r>
                        <a:rPr lang="en-GB" sz="900" b="1" kern="1200" dirty="0">
                          <a:solidFill>
                            <a:schemeClr val="tx1"/>
                          </a:solidFill>
                          <a:effectLst/>
                          <a:latin typeface="+mn-lt"/>
                          <a:ea typeface="+mn-ea"/>
                          <a:cs typeface="+mn-cs"/>
                        </a:rPr>
                        <a:t>Discrete</a:t>
                      </a:r>
                      <a:endParaRPr lang="en-GB" sz="900" b="1" dirty="0">
                        <a:solidFill>
                          <a:schemeClr val="tx1"/>
                        </a:solidFill>
                      </a:endParaRPr>
                    </a:p>
                    <a:p>
                      <a:pPr algn="ctr"/>
                      <a:r>
                        <a:rPr lang="en-GB" sz="900" b="1" dirty="0"/>
                        <a:t> </a:t>
                      </a:r>
                    </a:p>
                  </a:txBody>
                  <a:tcPr marL="118169" marR="118169" marT="59086" marB="59086" vert="vert27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gridSpan="14">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b="1" kern="1200" dirty="0" smtClean="0">
                          <a:solidFill>
                            <a:schemeClr val="tx1"/>
                          </a:solidFill>
                          <a:effectLst/>
                          <a:latin typeface="+mn-lt"/>
                          <a:ea typeface="+mn-ea"/>
                          <a:cs typeface="+mn-cs"/>
                        </a:rPr>
                        <a:t>Music</a:t>
                      </a:r>
                      <a:r>
                        <a:rPr lang="en-GB" sz="1000" kern="1200" dirty="0" smtClean="0">
                          <a:solidFill>
                            <a:schemeClr val="tx1"/>
                          </a:solidFill>
                          <a:effectLst/>
                          <a:latin typeface="+mn-lt"/>
                          <a:ea typeface="+mn-ea"/>
                          <a:cs typeface="+mn-cs"/>
                        </a:rPr>
                        <a:t>:</a:t>
                      </a:r>
                      <a:r>
                        <a:rPr lang="en-GB" sz="1000" kern="1200" baseline="0" dirty="0" smtClean="0">
                          <a:solidFill>
                            <a:schemeClr val="tx1"/>
                          </a:solidFill>
                          <a:effectLst/>
                          <a:latin typeface="+mn-lt"/>
                          <a:ea typeface="+mn-ea"/>
                          <a:cs typeface="+mn-cs"/>
                        </a:rPr>
                        <a:t> </a:t>
                      </a:r>
                      <a:r>
                        <a:rPr lang="en-GB" sz="1000" dirty="0" smtClean="0"/>
                        <a:t>Active Listening (Romantic era), Composing &amp; Improvising and Performing (with music teacher), Singing (building up to a summer performance)</a:t>
                      </a:r>
                      <a:endParaRPr lang="en-GB" sz="1000" kern="1200" baseline="0" dirty="0" smtClean="0">
                        <a:solidFill>
                          <a:schemeClr val="tx1"/>
                        </a:solidFill>
                        <a:effectLst/>
                        <a:latin typeface="+mn-lt"/>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b="1" kern="1200" baseline="0" dirty="0" smtClean="0">
                          <a:solidFill>
                            <a:schemeClr val="tx1"/>
                          </a:solidFill>
                          <a:effectLst/>
                          <a:latin typeface="+mn-lt"/>
                          <a:ea typeface="+mn-ea"/>
                          <a:cs typeface="+mn-cs"/>
                        </a:rPr>
                        <a:t>PSHE: </a:t>
                      </a:r>
                      <a:r>
                        <a:rPr lang="en-GB" sz="1000" b="0" kern="1200" baseline="0" dirty="0" smtClean="0">
                          <a:solidFill>
                            <a:schemeClr val="tx1"/>
                          </a:solidFill>
                          <a:effectLst/>
                          <a:latin typeface="+mn-lt"/>
                          <a:ea typeface="+mn-ea"/>
                          <a:cs typeface="+mn-cs"/>
                        </a:rPr>
                        <a:t>the digital world, supporting the community, communicating effectively, learning part 1, learning part 2, borrowing money, dealing with adversity, the NHS.</a:t>
                      </a:r>
                      <a:endParaRPr lang="en-GB" sz="1000" b="1" kern="1200" baseline="0" dirty="0" smtClean="0">
                        <a:solidFill>
                          <a:schemeClr val="tx1"/>
                        </a:solidFill>
                        <a:effectLst/>
                        <a:latin typeface="+mn-lt"/>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b="1" kern="1200" baseline="0" dirty="0" smtClean="0">
                          <a:solidFill>
                            <a:schemeClr val="tx1"/>
                          </a:solidFill>
                          <a:effectLst/>
                          <a:latin typeface="+mn-lt"/>
                          <a:ea typeface="+mn-ea"/>
                          <a:cs typeface="+mn-cs"/>
                        </a:rPr>
                        <a:t>RE: </a:t>
                      </a:r>
                      <a:r>
                        <a:rPr lang="en-GB" sz="1000" b="0" kern="1200" baseline="0" dirty="0" smtClean="0">
                          <a:solidFill>
                            <a:schemeClr val="tx1"/>
                          </a:solidFill>
                          <a:effectLst/>
                          <a:latin typeface="+mn-lt"/>
                          <a:ea typeface="+mn-ea"/>
                          <a:cs typeface="+mn-cs"/>
                        </a:rPr>
                        <a:t>How are Jewish beliefs expressed in the home? Why do people use rituals today?</a:t>
                      </a:r>
                      <a:endParaRPr lang="en-GB" sz="1000" b="1" kern="1200" baseline="0" dirty="0" smtClean="0">
                        <a:solidFill>
                          <a:schemeClr val="tx1"/>
                        </a:solidFill>
                        <a:effectLst/>
                        <a:latin typeface="+mn-lt"/>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b="1" kern="1200" baseline="0" dirty="0" smtClean="0">
                          <a:solidFill>
                            <a:schemeClr val="tx1"/>
                          </a:solidFill>
                          <a:effectLst/>
                          <a:latin typeface="+mn-lt"/>
                          <a:ea typeface="+mn-ea"/>
                          <a:cs typeface="+mn-cs"/>
                        </a:rPr>
                        <a:t>Computing: </a:t>
                      </a:r>
                      <a:r>
                        <a:rPr lang="en-GB" sz="1000" b="0" kern="1200" baseline="0" dirty="0" smtClean="0">
                          <a:solidFill>
                            <a:schemeClr val="tx1"/>
                          </a:solidFill>
                          <a:effectLst/>
                          <a:latin typeface="+mn-lt"/>
                          <a:ea typeface="+mn-ea"/>
                          <a:cs typeface="+mn-cs"/>
                        </a:rPr>
                        <a:t>Online Safety and Digital Citizenship- Online Bullying, Privacy and Security, Online Relationships, Self-image and identity, Online Reputation, Health, Well-being and Lifestyle and Copyright and Ownership</a:t>
                      </a:r>
                      <a:endParaRPr lang="en-GB" sz="1000" b="1" kern="1200" baseline="0" dirty="0" smtClean="0">
                        <a:solidFill>
                          <a:schemeClr val="tx1"/>
                        </a:solidFill>
                        <a:effectLst/>
                        <a:latin typeface="+mn-lt"/>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b="1" kern="1200" baseline="0" dirty="0" smtClean="0">
                          <a:solidFill>
                            <a:schemeClr val="tx1"/>
                          </a:solidFill>
                          <a:effectLst/>
                          <a:latin typeface="+mn-lt"/>
                          <a:ea typeface="+mn-ea"/>
                          <a:cs typeface="+mn-cs"/>
                        </a:rPr>
                        <a:t>PE: </a:t>
                      </a:r>
                      <a:r>
                        <a:rPr lang="en-GB" sz="1000" b="0" kern="1200" baseline="0" dirty="0" smtClean="0">
                          <a:solidFill>
                            <a:schemeClr val="tx1"/>
                          </a:solidFill>
                          <a:effectLst/>
                          <a:latin typeface="+mn-lt"/>
                          <a:ea typeface="+mn-ea"/>
                          <a:cs typeface="+mn-cs"/>
                        </a:rPr>
                        <a:t>Athletics and Striking and Fielding</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b="1" kern="1200" baseline="0" dirty="0" smtClean="0">
                          <a:solidFill>
                            <a:schemeClr val="tx1"/>
                          </a:solidFill>
                          <a:effectLst/>
                          <a:latin typeface="+mn-lt"/>
                          <a:ea typeface="+mn-ea"/>
                          <a:cs typeface="+mn-cs"/>
                        </a:rPr>
                        <a:t>French: </a:t>
                      </a:r>
                      <a:r>
                        <a:rPr lang="en-GB" sz="1000" b="0" kern="1200" baseline="0" dirty="0" smtClean="0">
                          <a:solidFill>
                            <a:schemeClr val="tx1"/>
                          </a:solidFill>
                          <a:effectLst/>
                          <a:latin typeface="+mn-lt"/>
                          <a:ea typeface="+mn-ea"/>
                          <a:cs typeface="+mn-cs"/>
                        </a:rPr>
                        <a:t>the 4 seasons, the planets</a:t>
                      </a:r>
                      <a:endParaRPr lang="en-GB" sz="1000" b="0" dirty="0">
                        <a:solidFill>
                          <a:schemeClr val="tx1"/>
                        </a:solidFill>
                      </a:endParaRPr>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GB" sz="900" kern="1200" dirty="0">
                        <a:solidFill>
                          <a:schemeClr val="tx1"/>
                        </a:solidFill>
                        <a:effectLst/>
                        <a:latin typeface="+mn-lt"/>
                        <a:ea typeface="+mn-ea"/>
                        <a:cs typeface="+mn-cs"/>
                      </a:endParaRPr>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000" kern="1200" dirty="0">
                        <a:solidFill>
                          <a:schemeClr val="tx1"/>
                        </a:solidFill>
                        <a:effectLst/>
                        <a:latin typeface="+mn-lt"/>
                        <a:ea typeface="+mn-ea"/>
                        <a:cs typeface="+mn-cs"/>
                      </a:endParaRPr>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endParaRPr lang="en-GB" sz="1000" b="1" dirty="0">
                        <a:solidFill>
                          <a:schemeClr val="tx1"/>
                        </a:solidFill>
                      </a:endParaRPr>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hMerge="1">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endParaRPr lang="en-GB" sz="1000" baseline="0" dirty="0"/>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hMerge="1">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endParaRPr lang="en-GB" sz="1000" baseline="0" dirty="0"/>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endParaRPr lang="en-GB" sz="800" b="1" baseline="0" dirty="0"/>
                    </a:p>
                  </a:txBody>
                  <a:tcPr marL="118169" marR="118169" marT="59086" marB="59086"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endParaRPr lang="en-GB" sz="900" kern="1200" dirty="0">
                        <a:solidFill>
                          <a:schemeClr val="tx1"/>
                        </a:solidFill>
                        <a:effectLst/>
                        <a:latin typeface="+mn-lt"/>
                        <a:ea typeface="+mn-ea"/>
                        <a:cs typeface="+mn-cs"/>
                      </a:endParaRPr>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endParaRPr lang="en-GB" sz="900" kern="1200" dirty="0">
                        <a:solidFill>
                          <a:schemeClr val="tx1"/>
                        </a:solidFill>
                        <a:effectLst/>
                        <a:latin typeface="+mn-lt"/>
                        <a:ea typeface="+mn-ea"/>
                        <a:cs typeface="+mn-cs"/>
                      </a:endParaRPr>
                    </a:p>
                  </a:txBody>
                  <a:tcPr marL="118169" marR="118169" marT="59086" marB="59086"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hMerge="1">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endParaRPr lang="en-GB" sz="1000" b="1" dirty="0">
                        <a:solidFill>
                          <a:schemeClr val="tx1"/>
                        </a:solidFill>
                      </a:endParaRPr>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endParaRPr lang="en-GB" sz="1000" b="1" dirty="0">
                        <a:solidFill>
                          <a:schemeClr val="tx1"/>
                        </a:solidFill>
                      </a:endParaRPr>
                    </a:p>
                  </a:txBody>
                  <a:tcPr marL="118169" marR="118169" marT="59086" marB="59086"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endParaRPr lang="en-GB" sz="1000" baseline="0" dirty="0"/>
                    </a:p>
                  </a:txBody>
                  <a:tcPr marL="118169" marR="118169" marT="59086" marB="59086"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GB"/>
                    </a:p>
                  </a:txBody>
                  <a:tcPr/>
                </a:tc>
                <a:tc hMerge="1">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endParaRPr lang="en-GB" sz="1000" b="1" dirty="0">
                        <a:solidFill>
                          <a:schemeClr val="tx1"/>
                        </a:solidFill>
                      </a:endParaRPr>
                    </a:p>
                  </a:txBody>
                  <a:tcPr marL="118169" marR="118169" marT="59086" marB="59086"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lumMod val="75000"/>
                      </a:schemeClr>
                    </a:solidFill>
                  </a:tcPr>
                </a:tc>
                <a:tc vMerge="1">
                  <a:txBody>
                    <a:bodyPr/>
                    <a:lstStyle/>
                    <a:p>
                      <a:pPr algn="ctr"/>
                      <a:endParaRPr lang="en-GB" sz="1000" dirty="0"/>
                    </a:p>
                  </a:txBody>
                  <a:tcPr marT="45721" marB="4572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extLst>
                  <a:ext uri="{0D108BD9-81ED-4DB2-BD59-A6C34878D82A}">
                    <a16:rowId xmlns:a16="http://schemas.microsoft.com/office/drawing/2014/main" val="842248950"/>
                  </a:ext>
                </a:extLst>
              </a:tr>
            </a:tbl>
          </a:graphicData>
        </a:graphic>
      </p:graphicFrame>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607571" y="296221"/>
            <a:ext cx="919576" cy="919576"/>
          </a:xfrm>
          <a:prstGeom prst="rect">
            <a:avLst/>
          </a:prstGeom>
        </p:spPr>
      </p:pic>
    </p:spTree>
    <p:extLst>
      <p:ext uri="{BB962C8B-B14F-4D97-AF65-F5344CB8AC3E}">
        <p14:creationId xmlns:p14="http://schemas.microsoft.com/office/powerpoint/2010/main" val="425237435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9465</TotalTime>
  <Words>1500</Words>
  <Application>Microsoft Office PowerPoint</Application>
  <PresentationFormat>A3 Paper (297x420 mm)</PresentationFormat>
  <Paragraphs>240</Paragraphs>
  <Slides>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Calibri</vt:lpstr>
      <vt:lpstr>Calibri Light</vt:lpstr>
      <vt:lpstr>Office Theme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kdobson</dc:creator>
  <cp:lastModifiedBy>kdobson</cp:lastModifiedBy>
  <cp:revision>274</cp:revision>
  <cp:lastPrinted>2023-07-20T08:39:00Z</cp:lastPrinted>
  <dcterms:created xsi:type="dcterms:W3CDTF">2020-06-30T14:01:22Z</dcterms:created>
  <dcterms:modified xsi:type="dcterms:W3CDTF">2023-10-02T14:59:04Z</dcterms:modified>
</cp:coreProperties>
</file>