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57" r:id="rId4"/>
  </p:sldIdLst>
  <p:sldSz cx="12801600" cy="9601200" type="A3"/>
  <p:notesSz cx="6797675" cy="99266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4343" autoAdjust="0"/>
  </p:normalViewPr>
  <p:slideViewPr>
    <p:cSldViewPr snapToGrid="0">
      <p:cViewPr varScale="1">
        <p:scale>
          <a:sx n="53" d="100"/>
          <a:sy n="53" d="100"/>
        </p:scale>
        <p:origin x="16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44048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148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5018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37662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53A539-2724-410B-835E-2965EF8C08DE}"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046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53A539-2724-410B-835E-2965EF8C08D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33885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2"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3A539-2724-410B-835E-2965EF8C08DE}"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89048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3A539-2724-410B-835E-2965EF8C08DE}"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2683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3A539-2724-410B-835E-2965EF8C08DE}"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49083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49374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33751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153A539-2724-410B-835E-2965EF8C08DE}" type="datetimeFigureOut">
              <a:rPr lang="en-GB" smtClean="0"/>
              <a:t>07/09/2023</a:t>
            </a:fld>
            <a:endParaRPr lang="en-GB"/>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ED4FF0-0D45-4C37-8B1E-3AD0A9E1279B}" type="slidenum">
              <a:rPr lang="en-GB" smtClean="0"/>
              <a:t>‹#›</a:t>
            </a:fld>
            <a:endParaRPr lang="en-GB"/>
          </a:p>
        </p:txBody>
      </p:sp>
    </p:spTree>
    <p:extLst>
      <p:ext uri="{BB962C8B-B14F-4D97-AF65-F5344CB8AC3E}">
        <p14:creationId xmlns:p14="http://schemas.microsoft.com/office/powerpoint/2010/main" val="1065337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8044" y="337778"/>
            <a:ext cx="4684103" cy="311175"/>
          </a:xfrm>
          <a:prstGeom prst="rect">
            <a:avLst/>
          </a:prstGeom>
          <a:noFill/>
        </p:spPr>
        <p:txBody>
          <a:bodyPr wrap="none" rtlCol="0">
            <a:spAutoFit/>
          </a:bodyPr>
          <a:lstStyle/>
          <a:p>
            <a:r>
              <a:rPr lang="en-GB" sz="1422" u="sng" dirty="0"/>
              <a:t>Wheatley Hill Primary School – Long Term Overview – Year 2 </a:t>
            </a:r>
          </a:p>
        </p:txBody>
      </p:sp>
      <p:graphicFrame>
        <p:nvGraphicFramePr>
          <p:cNvPr id="2" name="Table 1"/>
          <p:cNvGraphicFramePr>
            <a:graphicFrameLocks noGrp="1"/>
          </p:cNvGraphicFramePr>
          <p:nvPr>
            <p:extLst>
              <p:ext uri="{D42A27DB-BD31-4B8C-83A1-F6EECF244321}">
                <p14:modId xmlns:p14="http://schemas.microsoft.com/office/powerpoint/2010/main" val="3160733443"/>
              </p:ext>
            </p:extLst>
          </p:nvPr>
        </p:nvGraphicFramePr>
        <p:xfrm>
          <a:off x="201253" y="651758"/>
          <a:ext cx="12325894" cy="8999682"/>
        </p:xfrm>
        <a:graphic>
          <a:graphicData uri="http://schemas.openxmlformats.org/drawingml/2006/table">
            <a:tbl>
              <a:tblPr firstRow="1" bandRow="1">
                <a:tableStyleId>{5940675A-B579-460E-94D1-54222C63F5DA}</a:tableStyleId>
              </a:tblPr>
              <a:tblGrid>
                <a:gridCol w="750151">
                  <a:extLst>
                    <a:ext uri="{9D8B030D-6E8A-4147-A177-3AD203B41FA5}">
                      <a16:colId xmlns:a16="http://schemas.microsoft.com/office/drawing/2014/main" val="1515145842"/>
                    </a:ext>
                  </a:extLst>
                </a:gridCol>
                <a:gridCol w="750151">
                  <a:extLst>
                    <a:ext uri="{9D8B030D-6E8A-4147-A177-3AD203B41FA5}">
                      <a16:colId xmlns:a16="http://schemas.microsoft.com/office/drawing/2014/main" val="2801019361"/>
                    </a:ext>
                  </a:extLst>
                </a:gridCol>
                <a:gridCol w="750152">
                  <a:extLst>
                    <a:ext uri="{9D8B030D-6E8A-4147-A177-3AD203B41FA5}">
                      <a16:colId xmlns:a16="http://schemas.microsoft.com/office/drawing/2014/main" val="3886250757"/>
                    </a:ext>
                  </a:extLst>
                </a:gridCol>
                <a:gridCol w="153484">
                  <a:extLst>
                    <a:ext uri="{9D8B030D-6E8A-4147-A177-3AD203B41FA5}">
                      <a16:colId xmlns:a16="http://schemas.microsoft.com/office/drawing/2014/main" val="564546485"/>
                    </a:ext>
                  </a:extLst>
                </a:gridCol>
                <a:gridCol w="893989">
                  <a:extLst>
                    <a:ext uri="{9D8B030D-6E8A-4147-A177-3AD203B41FA5}">
                      <a16:colId xmlns:a16="http://schemas.microsoft.com/office/drawing/2014/main" val="20004"/>
                    </a:ext>
                  </a:extLst>
                </a:gridCol>
                <a:gridCol w="746637">
                  <a:extLst>
                    <a:ext uri="{9D8B030D-6E8A-4147-A177-3AD203B41FA5}">
                      <a16:colId xmlns:a16="http://schemas.microsoft.com/office/drawing/2014/main" val="211162964"/>
                    </a:ext>
                  </a:extLst>
                </a:gridCol>
                <a:gridCol w="779820">
                  <a:extLst>
                    <a:ext uri="{9D8B030D-6E8A-4147-A177-3AD203B41FA5}">
                      <a16:colId xmlns:a16="http://schemas.microsoft.com/office/drawing/2014/main" val="31436958"/>
                    </a:ext>
                  </a:extLst>
                </a:gridCol>
                <a:gridCol w="750151">
                  <a:extLst>
                    <a:ext uri="{9D8B030D-6E8A-4147-A177-3AD203B41FA5}">
                      <a16:colId xmlns:a16="http://schemas.microsoft.com/office/drawing/2014/main" val="2396593462"/>
                    </a:ext>
                  </a:extLst>
                </a:gridCol>
                <a:gridCol w="750151">
                  <a:extLst>
                    <a:ext uri="{9D8B030D-6E8A-4147-A177-3AD203B41FA5}">
                      <a16:colId xmlns:a16="http://schemas.microsoft.com/office/drawing/2014/main" val="2260121395"/>
                    </a:ext>
                  </a:extLst>
                </a:gridCol>
                <a:gridCol w="750151">
                  <a:extLst>
                    <a:ext uri="{9D8B030D-6E8A-4147-A177-3AD203B41FA5}">
                      <a16:colId xmlns:a16="http://schemas.microsoft.com/office/drawing/2014/main" val="1133684306"/>
                    </a:ext>
                  </a:extLst>
                </a:gridCol>
                <a:gridCol w="750152">
                  <a:extLst>
                    <a:ext uri="{9D8B030D-6E8A-4147-A177-3AD203B41FA5}">
                      <a16:colId xmlns:a16="http://schemas.microsoft.com/office/drawing/2014/main" val="2280477883"/>
                    </a:ext>
                  </a:extLst>
                </a:gridCol>
                <a:gridCol w="750151">
                  <a:extLst>
                    <a:ext uri="{9D8B030D-6E8A-4147-A177-3AD203B41FA5}">
                      <a16:colId xmlns:a16="http://schemas.microsoft.com/office/drawing/2014/main" val="3146685755"/>
                    </a:ext>
                  </a:extLst>
                </a:gridCol>
                <a:gridCol w="750151">
                  <a:extLst>
                    <a:ext uri="{9D8B030D-6E8A-4147-A177-3AD203B41FA5}">
                      <a16:colId xmlns:a16="http://schemas.microsoft.com/office/drawing/2014/main" val="969576128"/>
                    </a:ext>
                  </a:extLst>
                </a:gridCol>
                <a:gridCol w="750151">
                  <a:extLst>
                    <a:ext uri="{9D8B030D-6E8A-4147-A177-3AD203B41FA5}">
                      <a16:colId xmlns:a16="http://schemas.microsoft.com/office/drawing/2014/main" val="65668484"/>
                    </a:ext>
                  </a:extLst>
                </a:gridCol>
                <a:gridCol w="375075">
                  <a:extLst>
                    <a:ext uri="{9D8B030D-6E8A-4147-A177-3AD203B41FA5}">
                      <a16:colId xmlns:a16="http://schemas.microsoft.com/office/drawing/2014/main" val="1672269246"/>
                    </a:ext>
                  </a:extLst>
                </a:gridCol>
                <a:gridCol w="375075">
                  <a:extLst>
                    <a:ext uri="{9D8B030D-6E8A-4147-A177-3AD203B41FA5}">
                      <a16:colId xmlns:a16="http://schemas.microsoft.com/office/drawing/2014/main" val="3213960785"/>
                    </a:ext>
                  </a:extLst>
                </a:gridCol>
                <a:gridCol w="750151">
                  <a:extLst>
                    <a:ext uri="{9D8B030D-6E8A-4147-A177-3AD203B41FA5}">
                      <a16:colId xmlns:a16="http://schemas.microsoft.com/office/drawing/2014/main" val="1845190943"/>
                    </a:ext>
                  </a:extLst>
                </a:gridCol>
                <a:gridCol w="750151">
                  <a:extLst>
                    <a:ext uri="{9D8B030D-6E8A-4147-A177-3AD203B41FA5}">
                      <a16:colId xmlns:a16="http://schemas.microsoft.com/office/drawing/2014/main" val="3231118915"/>
                    </a:ext>
                  </a:extLst>
                </a:gridCol>
              </a:tblGrid>
              <a:tr h="297973">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7">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Autumn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448815">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a:t>Week 4</a:t>
                      </a: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 14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50" b="1" dirty="0"/>
                        <a:t>Week 15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293527">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en-GB" sz="800" b="0" i="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A Visit to the Shops Now and Then </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B0F0"/>
                          </a:solidFill>
                          <a:effectLst/>
                          <a:uLnTx/>
                          <a:uFillTx/>
                          <a:latin typeface="+mn-lt"/>
                          <a:ea typeface="+mn-ea"/>
                          <a:cs typeface="+mn-cs"/>
                        </a:rPr>
                        <a:t>End Point – Soup Tasting Session (From shop to School) (Parents)</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smtClean="0">
                        <a:ln>
                          <a:noFill/>
                        </a:ln>
                        <a:solidFill>
                          <a:srgbClr val="00B0F0"/>
                        </a:solidFill>
                        <a:effectLst/>
                        <a:uLnTx/>
                        <a:uFillTx/>
                        <a:latin typeface="+mn-lt"/>
                        <a:ea typeface="+mn-ea"/>
                        <a:cs typeface="+mn-cs"/>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smtClean="0">
                          <a:ln>
                            <a:noFill/>
                          </a:ln>
                          <a:solidFill>
                            <a:prstClr val="black"/>
                          </a:solidFill>
                          <a:effectLst/>
                          <a:uLnTx/>
                          <a:uFillTx/>
                          <a:latin typeface="+mn-lt"/>
                          <a:ea typeface="+mn-ea"/>
                          <a:cs typeface="+mn-cs"/>
                        </a:rPr>
                        <a:t>We will be learning about how the local amenities in our local area (Wheatley Hill &amp; Durham) have changed over the years. We will visit Beamish so that children can experience first hand what shops would have looked like in the past. We will learn how to purchase ingredients from shops using money. In DT, we will use the ingredients to cook soups.</a:t>
                      </a:r>
                    </a:p>
                    <a:p>
                      <a:pPr marL="0" marR="0" lvl="0" indent="0" algn="just" defTabSz="1280160" rtl="0" eaLnBrk="1" fontAlgn="auto" latinLnBrk="0" hangingPunct="1">
                        <a:lnSpc>
                          <a:spcPct val="100000"/>
                        </a:lnSpc>
                        <a:spcBef>
                          <a:spcPts val="0"/>
                        </a:spcBef>
                        <a:spcAft>
                          <a:spcPts val="0"/>
                        </a:spcAft>
                        <a:buClrTx/>
                        <a:buSzTx/>
                        <a:buFontTx/>
                        <a:buNone/>
                        <a:tabLst/>
                        <a:defRPr/>
                      </a:pPr>
                      <a:endParaRPr kumimoji="0" lang="en-GB" sz="800" b="0"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smtClean="0">
                          <a:ln>
                            <a:noFill/>
                          </a:ln>
                          <a:solidFill>
                            <a:prstClr val="black"/>
                          </a:solidFill>
                          <a:effectLst/>
                          <a:uLnTx/>
                          <a:uFillTx/>
                          <a:latin typeface="+mn-lt"/>
                          <a:ea typeface="+mn-ea"/>
                          <a:cs typeface="+mn-cs"/>
                        </a:rPr>
                        <a:t>We will then carry out a range of geography activities linked to our local area. We will study maps and aerial photographs of the village and create our own maps of the local area. </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800" b="0" i="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From Wheatley Hill to London </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B0F0"/>
                          </a:solidFill>
                          <a:effectLst/>
                          <a:uLnTx/>
                          <a:uFillTx/>
                          <a:latin typeface="+mn-lt"/>
                          <a:ea typeface="+mn-ea"/>
                          <a:cs typeface="+mn-cs"/>
                        </a:rPr>
                        <a:t>End Point – Art Display (Invite Year 1) </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00B0F0"/>
                        </a:solidFill>
                        <a:effectLst/>
                        <a:uLnTx/>
                        <a:uFillTx/>
                        <a:latin typeface="+mn-lt"/>
                        <a:ea typeface="+mn-ea"/>
                        <a:cs typeface="+mn-cs"/>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smtClean="0">
                          <a:ln>
                            <a:noFill/>
                          </a:ln>
                          <a:solidFill>
                            <a:prstClr val="black"/>
                          </a:solidFill>
                          <a:effectLst/>
                          <a:uLnTx/>
                          <a:uFillTx/>
                          <a:latin typeface="+mn-lt"/>
                          <a:ea typeface="+mn-ea"/>
                          <a:cs typeface="+mn-cs"/>
                        </a:rPr>
                        <a:t>We will begin by recapping the 7 continents taught in year 1 and introduce the 5 oceans. We will then look at locating the UK on a world map. We will identify that the UK is made up of 4 countries and identify the 4 countries and their capital cities on a map. We will then look at different ways to commute from Wheatley Hill to London and how this has changed. In art we will be creating a printing block to represent a famous London landmark. </a:t>
                      </a:r>
                    </a:p>
                    <a:p>
                      <a:pPr marL="0" marR="0" lvl="0" indent="0" algn="just" defTabSz="1280160" rtl="0" eaLnBrk="1" fontAlgn="auto" latinLnBrk="0" hangingPunct="1">
                        <a:lnSpc>
                          <a:spcPct val="100000"/>
                        </a:lnSpc>
                        <a:spcBef>
                          <a:spcPts val="0"/>
                        </a:spcBef>
                        <a:spcAft>
                          <a:spcPts val="0"/>
                        </a:spcAft>
                        <a:buClrTx/>
                        <a:buSzTx/>
                        <a:buFontTx/>
                        <a:buNone/>
                        <a:tabLst/>
                        <a:defRPr/>
                      </a:pPr>
                      <a:endParaRPr kumimoji="0" lang="en-GB" sz="800" b="0" i="1"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ctr"/>
                      <a:r>
                        <a:rPr lang="en-GB" sz="1000" b="1" dirty="0"/>
                        <a:t>Half term after week </a:t>
                      </a:r>
                      <a:r>
                        <a:rPr lang="en-GB" sz="1000" b="1" dirty="0" smtClean="0"/>
                        <a:t>8</a:t>
                      </a: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569488">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The Shopping Basket</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The High Street</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smtClean="0"/>
                        <a:t>A Street Through Time</a:t>
                      </a: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r>
                        <a:rPr lang="en-GB" sz="1000" b="0" dirty="0" smtClean="0"/>
                        <a:t>Stand Alone Poem</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smtClean="0"/>
                        <a:t>Paddington Bear</a:t>
                      </a:r>
                    </a:p>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Paddington Bear at the palace</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There’s No Such Thing As Nessie</a:t>
                      </a: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720329">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800" b="0" dirty="0"/>
                        <a:t>All </a:t>
                      </a:r>
                      <a:r>
                        <a:rPr lang="en-GB" sz="800" b="0" dirty="0" smtClean="0"/>
                        <a:t>About </a:t>
                      </a:r>
                      <a:r>
                        <a:rPr lang="en-GB" sz="800" b="0" dirty="0"/>
                        <a:t>M</a:t>
                      </a:r>
                      <a:r>
                        <a:rPr lang="en-GB" sz="800" b="0" dirty="0" smtClean="0"/>
                        <a:t>e</a:t>
                      </a:r>
                      <a:endParaRPr lang="en-GB" sz="8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800" b="0" dirty="0" smtClean="0"/>
                        <a:t>Advert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(persuasive text)</a:t>
                      </a:r>
                      <a:r>
                        <a:rPr lang="en-GB" sz="800" b="0" baseline="0" dirty="0" smtClean="0"/>
                        <a:t> </a:t>
                      </a:r>
                      <a:endParaRPr lang="en-GB" sz="800" b="0" dirty="0" smtClean="0"/>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Recount of a Real Event in Form of Letter </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800" b="0" dirty="0" smtClean="0"/>
                        <a:t>Narrative</a:t>
                      </a:r>
                    </a:p>
                    <a:p>
                      <a:pPr algn="ctr"/>
                      <a:r>
                        <a:rPr lang="en-GB" sz="800" b="0" dirty="0" smtClean="0"/>
                        <a:t>(story with a familiar setting)</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Non-Chronological Report (</a:t>
                      </a:r>
                      <a:r>
                        <a:rPr lang="en-GB" sz="700" b="0" dirty="0" smtClean="0"/>
                        <a:t>information text</a:t>
                      </a:r>
                      <a:r>
                        <a:rPr lang="en-GB" sz="800" b="0" dirty="0" smtClean="0"/>
                        <a:t>)</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Poetry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(patterned poem</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Letter</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(recount)</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800" b="0" dirty="0" smtClean="0"/>
                        <a:t>Instructions</a:t>
                      </a:r>
                    </a:p>
                    <a:p>
                      <a:pPr algn="ctr"/>
                      <a:r>
                        <a:rPr lang="en-GB" sz="900" b="0" dirty="0" smtClean="0"/>
                        <a:t>(</a:t>
                      </a:r>
                      <a:r>
                        <a:rPr lang="en-GB" sz="800" b="0" dirty="0" smtClean="0"/>
                        <a:t>instructional</a:t>
                      </a:r>
                      <a:r>
                        <a:rPr lang="en-GB" sz="800" b="0" baseline="0" dirty="0" smtClean="0"/>
                        <a:t> text)</a:t>
                      </a:r>
                      <a:endParaRPr lang="en-GB" sz="800" b="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Advert (persuasive text)</a:t>
                      </a: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Non-Chronological Report (information</a:t>
                      </a:r>
                      <a:r>
                        <a:rPr lang="en-GB" sz="800" b="0" baseline="0" dirty="0" smtClean="0"/>
                        <a:t> text)</a:t>
                      </a:r>
                      <a:endParaRPr lang="en-GB" sz="800" b="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800" b="0" dirty="0" smtClean="0"/>
                        <a:t>Narrative</a:t>
                      </a:r>
                    </a:p>
                    <a:p>
                      <a:pPr algn="ctr"/>
                      <a:r>
                        <a:rPr lang="en-GB" sz="800" b="0" dirty="0" smtClean="0"/>
                        <a:t>(story with a familiar setting)</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2357782">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8">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History: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A visit to the shops (Now &amp; Then)</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DT: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Food (Soup, Eggs &amp; Pasta) </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Geography:</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Study Maps and Ariel Photos (fieldwork)</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Geography: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Simple Compass Directions, Locational &amp; Directional Language</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Geography:</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Draw Own Maps of Local Area and Construct a Basic Key using Symbols. </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B050"/>
                          </a:solidFill>
                          <a:effectLst/>
                          <a:uLnTx/>
                          <a:uFillTx/>
                          <a:latin typeface="+mn-lt"/>
                          <a:ea typeface="+mn-ea"/>
                          <a:cs typeface="+mn-cs"/>
                        </a:rPr>
                        <a:t>Wow Moment – Local Shops / Beamish Museum</a:t>
                      </a:r>
                    </a:p>
                    <a:p>
                      <a:pPr algn="ctr"/>
                      <a:endParaRPr lang="en-GB" sz="1000" b="1" kern="1200" dirty="0">
                        <a:solidFill>
                          <a:srgbClr val="00B050"/>
                        </a:solidFill>
                        <a:effectLst/>
                        <a:latin typeface="+mn-lt"/>
                        <a:ea typeface="+mn-ea"/>
                        <a:cs typeface="+mn-cs"/>
                      </a:endParaRPr>
                    </a:p>
                    <a:p>
                      <a:pPr algn="ctr"/>
                      <a:endParaRPr lang="en-GB" sz="1000" kern="1200" dirty="0">
                        <a:solidFill>
                          <a:schemeClr val="tx1"/>
                        </a:solidFill>
                        <a:effectLst/>
                        <a:latin typeface="+mn-lt"/>
                        <a:ea typeface="+mn-ea"/>
                        <a:cs typeface="+mn-cs"/>
                      </a:endParaRPr>
                    </a:p>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1" kern="1200" dirty="0">
                        <a:solidFill>
                          <a:srgbClr val="00B0F0"/>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800" b="1" dirty="0" smtClean="0">
                          <a:solidFill>
                            <a:schemeClr val="tx1"/>
                          </a:solidFill>
                        </a:rPr>
                        <a:t>Halloween</a:t>
                      </a:r>
                      <a:endParaRPr lang="en-GB" sz="8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a:t>Geography:</a:t>
                      </a:r>
                      <a:r>
                        <a:rPr lang="en-GB" sz="1000" dirty="0"/>
                        <a:t> </a:t>
                      </a:r>
                      <a:r>
                        <a:rPr lang="en-GB" sz="1000" dirty="0" smtClean="0"/>
                        <a:t>Countries &amp; Capitals of UK</a:t>
                      </a:r>
                    </a:p>
                    <a:p>
                      <a:pPr algn="ctr"/>
                      <a:endParaRPr lang="en-GB" sz="10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t>Art</a:t>
                      </a:r>
                      <a:r>
                        <a:rPr lang="en-GB" sz="1000" b="1" baseline="0" dirty="0" smtClean="0"/>
                        <a:t>: </a:t>
                      </a:r>
                      <a:r>
                        <a:rPr lang="en-GB" sz="1000" baseline="0" dirty="0" smtClean="0"/>
                        <a:t>Printing – London City Landscape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i="1"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B050"/>
                          </a:solidFill>
                          <a:effectLst/>
                          <a:uLnTx/>
                          <a:uFillTx/>
                          <a:latin typeface="+mn-lt"/>
                          <a:ea typeface="+mn-ea"/>
                          <a:cs typeface="+mn-cs"/>
                        </a:rPr>
                        <a:t>Wow Moment – Royal Tea Party</a:t>
                      </a:r>
                      <a:endParaRPr lang="en-GB" sz="1000" i="1" baseline="0" dirty="0" smtClean="0"/>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solidFill>
                          <a:srgbClr val="00B05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1072697">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a:endParaRPr lang="en-GB" sz="1000" i="1" u="none" baseline="0" dirty="0"/>
                    </a:p>
                    <a:p>
                      <a:pPr algn="ctr"/>
                      <a:r>
                        <a:rPr lang="en-GB" sz="1000" b="1" baseline="0" dirty="0"/>
                        <a:t>Science: </a:t>
                      </a:r>
                      <a:r>
                        <a:rPr lang="en-GB" sz="1000" baseline="0" dirty="0" smtClean="0"/>
                        <a:t>Everyday Materials</a:t>
                      </a:r>
                      <a:endParaRPr lang="en-GB" sz="1000" baseline="0" dirty="0"/>
                    </a:p>
                    <a:p>
                      <a:pPr algn="ctr"/>
                      <a:endParaRPr lang="en-GB" sz="1000" kern="1200" dirty="0">
                        <a:solidFill>
                          <a:schemeClr val="tx1"/>
                        </a:solidFill>
                        <a:effectLst/>
                        <a:latin typeface="+mn-lt"/>
                        <a:ea typeface="+mn-ea"/>
                        <a:cs typeface="+mn-cs"/>
                      </a:endParaRPr>
                    </a:p>
                    <a:p>
                      <a:pPr algn="ctr"/>
                      <a:endParaRPr lang="en-GB" sz="1000" kern="1200" dirty="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smtClean="0">
                          <a:solidFill>
                            <a:schemeClr val="tx1"/>
                          </a:solidFill>
                        </a:rPr>
                        <a:t>Halloween</a:t>
                      </a:r>
                      <a:endParaRPr lang="en-GB" sz="800" baseline="0"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t>Science: </a:t>
                      </a:r>
                      <a:r>
                        <a:rPr lang="en-GB" sz="1000" b="0" dirty="0" smtClean="0"/>
                        <a:t>L</a:t>
                      </a:r>
                      <a:r>
                        <a:rPr lang="en-GB" sz="1000" dirty="0" smtClean="0"/>
                        <a:t>iving Things and their Habitats </a:t>
                      </a:r>
                    </a:p>
                    <a:p>
                      <a:pPr algn="ctr"/>
                      <a:endParaRPr lang="en-GB" sz="10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B050"/>
                          </a:solidFill>
                          <a:effectLst/>
                          <a:uLnTx/>
                          <a:uFillTx/>
                          <a:latin typeface="+mn-lt"/>
                          <a:ea typeface="+mn-ea"/>
                          <a:cs typeface="+mn-cs"/>
                        </a:rPr>
                        <a:t>Wow Moment – Tynemouth Aquarium</a:t>
                      </a:r>
                      <a:endParaRPr lang="en-GB" sz="1000" i="1" baseline="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448165">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000" kern="1200" dirty="0">
                          <a:solidFill>
                            <a:schemeClr val="tx1"/>
                          </a:solidFill>
                          <a:effectLst/>
                          <a:latin typeface="+mn-lt"/>
                          <a:ea typeface="+mn-ea"/>
                          <a:cs typeface="+mn-cs"/>
                        </a:rPr>
                        <a:t>Place value </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Addition</a:t>
                      </a: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Subtraction </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GB" sz="1050" b="0" dirty="0" smtClean="0"/>
                        <a:t>Money </a:t>
                      </a:r>
                      <a:endParaRPr lang="en-GB" sz="105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GB" sz="1050" b="0" dirty="0" smtClean="0"/>
                        <a:t>Multiplication </a:t>
                      </a:r>
                      <a:endParaRPr lang="en-GB" sz="105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1761135">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PSHE: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Forest survival, Happiness &amp; It’s okay not to be okay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Games – Piggy in the middle, Net &amp; Wall – target baggers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R.E: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Why is the bible special to Christians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DT:</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Tool Work (Tape measure, hammer, clamp, scales, whisk, electric whisk, cooker, microwave, timer, knives)</a:t>
                      </a:r>
                      <a:endParaRPr kumimoji="0" lang="en-GB" sz="10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Music: </a:t>
                      </a:r>
                      <a:r>
                        <a:rPr lang="en-GB" sz="1000" b="0" kern="1200" baseline="0" dirty="0" smtClean="0">
                          <a:solidFill>
                            <a:schemeClr val="tx1"/>
                          </a:solidFill>
                          <a:effectLst/>
                          <a:latin typeface="+mn-lt"/>
                          <a:ea typeface="+mn-ea"/>
                          <a:cs typeface="+mn-cs"/>
                        </a:rPr>
                        <a:t>Active Listening (Daily: Song of the Day), Composing &amp; Improvising &amp; Performing (with music teacher)</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French: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My Free Time </a:t>
                      </a: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Geography: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A Comparison: School Grounds, River &amp; Local Street (fieldwork)</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PSHE: </a:t>
                      </a:r>
                      <a:r>
                        <a:rPr lang="en-GB" sz="1000" b="0" baseline="0" dirty="0" smtClean="0"/>
                        <a:t>Feeling sad, dealing with loss, personal goal setting</a:t>
                      </a:r>
                      <a:endParaRPr lang="en-GB" sz="1000" b="0" i="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i="0" baseline="0" dirty="0" smtClean="0"/>
                        <a:t>R.E:</a:t>
                      </a:r>
                      <a:r>
                        <a:rPr lang="en-GB" sz="1000" i="0" baseline="0" dirty="0" smtClean="0"/>
                        <a:t>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What can we learn from the story of St </a:t>
                      </a:r>
                      <a:r>
                        <a:rPr kumimoji="0" lang="en-GB" sz="1000" b="0" i="0" u="none" strike="noStrike" kern="1200" cap="none" spc="0" normalizeH="0" baseline="0" noProof="0" dirty="0" err="1" smtClean="0">
                          <a:ln>
                            <a:noFill/>
                          </a:ln>
                          <a:solidFill>
                            <a:prstClr val="black"/>
                          </a:solidFill>
                          <a:effectLst/>
                          <a:uLnTx/>
                          <a:uFillTx/>
                          <a:latin typeface="+mn-lt"/>
                          <a:ea typeface="+mn-ea"/>
                          <a:cs typeface="+mn-cs"/>
                        </a:rPr>
                        <a:t>Cuthburt</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a:t>
                      </a:r>
                      <a:r>
                        <a:rPr lang="en-GB" sz="1000" i="0" baseline="0" dirty="0" smtClean="0"/>
                        <a:t>Light at Christmas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solidFill>
                            <a:schemeClr val="tx1"/>
                          </a:solidFill>
                        </a:rPr>
                        <a:t>PE:</a:t>
                      </a:r>
                      <a:r>
                        <a:rPr lang="en-GB" sz="1000" b="0" baseline="0" dirty="0" smtClean="0">
                          <a:solidFill>
                            <a:schemeClr val="tx1"/>
                          </a:solidFill>
                        </a:rPr>
                        <a:t> Athletics – colour match, Games – ten point hoops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solidFill>
                            <a:schemeClr val="tx1"/>
                          </a:solidFill>
                        </a:rPr>
                        <a:t>Computer Science: </a:t>
                      </a:r>
                      <a:r>
                        <a:rPr lang="en-GB" sz="1000" b="0" baseline="0" dirty="0" smtClean="0">
                          <a:solidFill>
                            <a:schemeClr val="tx1"/>
                          </a:solidFill>
                        </a:rPr>
                        <a:t>Coding &amp; Beebots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Music: </a:t>
                      </a:r>
                      <a:r>
                        <a:rPr lang="en-GB" sz="1000" b="0" kern="1200" baseline="0" dirty="0" smtClean="0">
                          <a:solidFill>
                            <a:schemeClr val="tx1"/>
                          </a:solidFill>
                          <a:effectLst/>
                          <a:latin typeface="+mn-lt"/>
                          <a:ea typeface="+mn-ea"/>
                          <a:cs typeface="+mn-cs"/>
                        </a:rPr>
                        <a:t>Active Listening (Daily: Song of the Day), Composing &amp; Improvising &amp; Performing (with music teacher), Singing (Christmas performance)</a:t>
                      </a:r>
                      <a:endParaRPr lang="en-GB" sz="1000" b="1"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French: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My Free Time </a:t>
                      </a: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GB" sz="1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58843" y="296221"/>
            <a:ext cx="768304" cy="768304"/>
          </a:xfrm>
          <a:prstGeom prst="rect">
            <a:avLst/>
          </a:prstGeom>
        </p:spPr>
      </p:pic>
      <p:sp>
        <p:nvSpPr>
          <p:cNvPr id="4" name="Rectangle 3"/>
          <p:cNvSpPr/>
          <p:nvPr/>
        </p:nvSpPr>
        <p:spPr>
          <a:xfrm>
            <a:off x="201250" y="296221"/>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833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308214"/>
            <a:ext cx="4684103" cy="311175"/>
          </a:xfrm>
          <a:prstGeom prst="rect">
            <a:avLst/>
          </a:prstGeom>
          <a:noFill/>
        </p:spPr>
        <p:txBody>
          <a:bodyPr wrap="none" rtlCol="0">
            <a:spAutoFit/>
          </a:bodyPr>
          <a:lstStyle/>
          <a:p>
            <a:r>
              <a:rPr lang="en-GB" sz="1422" u="sng" dirty="0"/>
              <a:t>Wheatley Hill Primary School – Long Term Overview – Year 2 </a:t>
            </a:r>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088818213"/>
              </p:ext>
            </p:extLst>
          </p:nvPr>
        </p:nvGraphicFramePr>
        <p:xfrm>
          <a:off x="200025" y="685143"/>
          <a:ext cx="12092066" cy="8580978"/>
        </p:xfrm>
        <a:graphic>
          <a:graphicData uri="http://schemas.openxmlformats.org/drawingml/2006/table">
            <a:tbl>
              <a:tblPr firstRow="1" bandRow="1">
                <a:tableStyleId>{5940675A-B579-460E-94D1-54222C63F5DA}</a:tableStyleId>
              </a:tblPr>
              <a:tblGrid>
                <a:gridCol w="714172">
                  <a:extLst>
                    <a:ext uri="{9D8B030D-6E8A-4147-A177-3AD203B41FA5}">
                      <a16:colId xmlns:a16="http://schemas.microsoft.com/office/drawing/2014/main" val="1515145842"/>
                    </a:ext>
                  </a:extLst>
                </a:gridCol>
                <a:gridCol w="714172">
                  <a:extLst>
                    <a:ext uri="{9D8B030D-6E8A-4147-A177-3AD203B41FA5}">
                      <a16:colId xmlns:a16="http://schemas.microsoft.com/office/drawing/2014/main" val="2801019361"/>
                    </a:ext>
                  </a:extLst>
                </a:gridCol>
                <a:gridCol w="714172">
                  <a:extLst>
                    <a:ext uri="{9D8B030D-6E8A-4147-A177-3AD203B41FA5}">
                      <a16:colId xmlns:a16="http://schemas.microsoft.com/office/drawing/2014/main" val="3886250757"/>
                    </a:ext>
                  </a:extLst>
                </a:gridCol>
                <a:gridCol w="714172">
                  <a:extLst>
                    <a:ext uri="{9D8B030D-6E8A-4147-A177-3AD203B41FA5}">
                      <a16:colId xmlns:a16="http://schemas.microsoft.com/office/drawing/2014/main" val="564546485"/>
                    </a:ext>
                  </a:extLst>
                </a:gridCol>
                <a:gridCol w="714172">
                  <a:extLst>
                    <a:ext uri="{9D8B030D-6E8A-4147-A177-3AD203B41FA5}">
                      <a16:colId xmlns:a16="http://schemas.microsoft.com/office/drawing/2014/main" val="3318043987"/>
                    </a:ext>
                  </a:extLst>
                </a:gridCol>
                <a:gridCol w="714172">
                  <a:extLst>
                    <a:ext uri="{9D8B030D-6E8A-4147-A177-3AD203B41FA5}">
                      <a16:colId xmlns:a16="http://schemas.microsoft.com/office/drawing/2014/main" val="31436958"/>
                    </a:ext>
                  </a:extLst>
                </a:gridCol>
                <a:gridCol w="714172">
                  <a:extLst>
                    <a:ext uri="{9D8B030D-6E8A-4147-A177-3AD203B41FA5}">
                      <a16:colId xmlns:a16="http://schemas.microsoft.com/office/drawing/2014/main" val="2396593462"/>
                    </a:ext>
                  </a:extLst>
                </a:gridCol>
                <a:gridCol w="714172">
                  <a:extLst>
                    <a:ext uri="{9D8B030D-6E8A-4147-A177-3AD203B41FA5}">
                      <a16:colId xmlns:a16="http://schemas.microsoft.com/office/drawing/2014/main" val="2260121395"/>
                    </a:ext>
                  </a:extLst>
                </a:gridCol>
                <a:gridCol w="714172">
                  <a:extLst>
                    <a:ext uri="{9D8B030D-6E8A-4147-A177-3AD203B41FA5}">
                      <a16:colId xmlns:a16="http://schemas.microsoft.com/office/drawing/2014/main" val="1133684306"/>
                    </a:ext>
                  </a:extLst>
                </a:gridCol>
                <a:gridCol w="396682">
                  <a:extLst>
                    <a:ext uri="{9D8B030D-6E8A-4147-A177-3AD203B41FA5}">
                      <a16:colId xmlns:a16="http://schemas.microsoft.com/office/drawing/2014/main" val="2280477883"/>
                    </a:ext>
                  </a:extLst>
                </a:gridCol>
                <a:gridCol w="872836">
                  <a:extLst>
                    <a:ext uri="{9D8B030D-6E8A-4147-A177-3AD203B41FA5}">
                      <a16:colId xmlns:a16="http://schemas.microsoft.com/office/drawing/2014/main" val="1494858816"/>
                    </a:ext>
                  </a:extLst>
                </a:gridCol>
                <a:gridCol w="397417">
                  <a:extLst>
                    <a:ext uri="{9D8B030D-6E8A-4147-A177-3AD203B41FA5}">
                      <a16:colId xmlns:a16="http://schemas.microsoft.com/office/drawing/2014/main" val="3111490120"/>
                    </a:ext>
                  </a:extLst>
                </a:gridCol>
                <a:gridCol w="579328">
                  <a:extLst>
                    <a:ext uri="{9D8B030D-6E8A-4147-A177-3AD203B41FA5}">
                      <a16:colId xmlns:a16="http://schemas.microsoft.com/office/drawing/2014/main" val="969576128"/>
                    </a:ext>
                  </a:extLst>
                </a:gridCol>
                <a:gridCol w="969819">
                  <a:extLst>
                    <a:ext uri="{9D8B030D-6E8A-4147-A177-3AD203B41FA5}">
                      <a16:colId xmlns:a16="http://schemas.microsoft.com/office/drawing/2014/main" val="29768201"/>
                    </a:ext>
                  </a:extLst>
                </a:gridCol>
                <a:gridCol w="1228694">
                  <a:extLst>
                    <a:ext uri="{9D8B030D-6E8A-4147-A177-3AD203B41FA5}">
                      <a16:colId xmlns:a16="http://schemas.microsoft.com/office/drawing/2014/main" val="872200525"/>
                    </a:ext>
                  </a:extLst>
                </a:gridCol>
                <a:gridCol w="1219742">
                  <a:extLst>
                    <a:ext uri="{9D8B030D-6E8A-4147-A177-3AD203B41FA5}">
                      <a16:colId xmlns:a16="http://schemas.microsoft.com/office/drawing/2014/main" val="1672269246"/>
                    </a:ext>
                  </a:extLst>
                </a:gridCol>
              </a:tblGrid>
              <a:tr h="294443">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Spring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94443">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509133">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Twelve Seconds that Changed the World</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B0F0"/>
                          </a:solidFill>
                          <a:effectLst/>
                          <a:uLnTx/>
                          <a:uFillTx/>
                          <a:latin typeface="+mn-lt"/>
                          <a:ea typeface="+mn-ea"/>
                          <a:cs typeface="+mn-cs"/>
                        </a:rPr>
                        <a:t>End Point – Video Presentation (Classroom Only)</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00B0F0"/>
                        </a:solidFill>
                        <a:effectLst/>
                        <a:uLnTx/>
                        <a:uFillTx/>
                        <a:latin typeface="+mn-lt"/>
                        <a:ea typeface="+mn-ea"/>
                        <a:cs typeface="+mn-cs"/>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smtClean="0">
                          <a:ln>
                            <a:noFill/>
                          </a:ln>
                          <a:solidFill>
                            <a:prstClr val="black"/>
                          </a:solidFill>
                          <a:effectLst/>
                          <a:uLnTx/>
                          <a:uFillTx/>
                          <a:latin typeface="+mn-lt"/>
                          <a:ea typeface="+mn-ea"/>
                          <a:cs typeface="+mn-cs"/>
                        </a:rPr>
                        <a:t>We are going to learn about the Wright Brothers and the birth of flight. We are going to look at the history of flight exploring hot air balloons, air ships, gliders, helicopters and the first Transatlantic flight. In art we will be using our sketching skills to draw a portrait of one of the Wright Brothers. </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50" b="0" dirty="0" smtClean="0"/>
                        <a:t>Why Can’t a Polar Bear Live in Wheatley Hill?</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50" b="1" dirty="0" smtClean="0">
                          <a:solidFill>
                            <a:srgbClr val="00B0F0"/>
                          </a:solidFill>
                        </a:rPr>
                        <a:t>End point – Parent Showcase in Class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50" b="1" dirty="0" smtClean="0">
                        <a:solidFill>
                          <a:srgbClr val="00B0F0"/>
                        </a:solidFill>
                      </a:endParaRPr>
                    </a:p>
                    <a:p>
                      <a:pPr algn="ctr"/>
                      <a:r>
                        <a:rPr lang="en-GB" sz="800" b="0" dirty="0" smtClean="0"/>
                        <a:t>We will learn about the poles and the equator,</a:t>
                      </a:r>
                      <a:r>
                        <a:rPr lang="en-GB" sz="800" b="0" baseline="0" dirty="0" smtClean="0"/>
                        <a:t> </a:t>
                      </a:r>
                      <a:r>
                        <a:rPr lang="en-GB" sz="800" b="0" dirty="0" smtClean="0"/>
                        <a:t>locating them on a world map. We will develop</a:t>
                      </a:r>
                      <a:r>
                        <a:rPr lang="en-GB" sz="800" b="0" baseline="0" dirty="0" smtClean="0"/>
                        <a:t> an understanding of how animals and plants adapt to different surroundings and their unique features. </a:t>
                      </a:r>
                      <a:endParaRPr lang="en-GB" sz="800" b="0" dirty="0" smtClean="0"/>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rowSpan="7">
                  <a:txBody>
                    <a:bodyPr/>
                    <a:lstStyle/>
                    <a:p>
                      <a:pPr algn="ctr"/>
                      <a:r>
                        <a:rPr lang="en-GB" sz="1000" b="1" dirty="0"/>
                        <a:t>Half term after week 7</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52686">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4">
                  <a:txBody>
                    <a:bodyPr/>
                    <a:lstStyle/>
                    <a:p>
                      <a:pPr algn="ctr"/>
                      <a:r>
                        <a:rPr lang="en-GB" sz="1000" b="0" dirty="0" smtClean="0"/>
                        <a:t>Taking Flight </a:t>
                      </a:r>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1000" b="0" dirty="0" smtClean="0"/>
                        <a:t>Amelia Earhart: Little People, Big Dreams</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0" dirty="0" smtClean="0"/>
                        <a:t>Stand Alone Poetry</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1000" b="0" dirty="0"/>
                        <a:t>Buddy’s Rainforest </a:t>
                      </a:r>
                      <a:r>
                        <a:rPr lang="en-GB" sz="1000" b="0" dirty="0" smtClean="0"/>
                        <a:t>Rescue </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Stand Alone</a:t>
                      </a:r>
                      <a:r>
                        <a:rPr lang="en-GB" sz="1000" b="0" baseline="0" dirty="0" smtClean="0"/>
                        <a:t> Advert</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1000" b="0" dirty="0" smtClean="0"/>
                        <a:t>The Runaway Iceberg</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Penguin Fact Book</a:t>
                      </a:r>
                    </a:p>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23157">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ctr"/>
                      <a:r>
                        <a:rPr lang="en-GB" sz="900" b="0" dirty="0" smtClean="0"/>
                        <a:t>Narrative</a:t>
                      </a:r>
                    </a:p>
                    <a:p>
                      <a:pPr algn="ctr"/>
                      <a:r>
                        <a:rPr lang="en-GB" sz="900" b="0" dirty="0" smtClean="0"/>
                        <a:t>(story with a familiar setting)</a:t>
                      </a:r>
                    </a:p>
                    <a:p>
                      <a:pPr algn="ctr"/>
                      <a:endParaRPr lang="en-GB" sz="7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smtClean="0"/>
                        <a:t>Non </a:t>
                      </a:r>
                      <a:r>
                        <a:rPr lang="en-GB" sz="900" b="0" dirty="0" err="1" smtClean="0"/>
                        <a:t>Chron</a:t>
                      </a:r>
                      <a:r>
                        <a:rPr lang="en-GB" sz="900" b="0" dirty="0" smtClean="0"/>
                        <a:t> Report </a:t>
                      </a:r>
                    </a:p>
                    <a:p>
                      <a:pPr algn="ctr"/>
                      <a:r>
                        <a:rPr lang="en-GB" sz="800" b="0" dirty="0" smtClean="0"/>
                        <a:t>(information text)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smtClean="0"/>
                        <a:t>Instructions </a:t>
                      </a:r>
                      <a:r>
                        <a:rPr lang="en-GB" sz="600" b="0" dirty="0" smtClean="0"/>
                        <a:t>(instructional text)</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Narrative (stories</a:t>
                      </a:r>
                      <a:r>
                        <a:rPr lang="en-GB" sz="800" b="0" baseline="0" dirty="0" smtClean="0"/>
                        <a:t> from another </a:t>
                      </a:r>
                      <a:r>
                        <a:rPr lang="en-GB" sz="800" b="0" baseline="0" dirty="0" err="1" smtClean="0"/>
                        <a:t>cuilture</a:t>
                      </a:r>
                      <a:r>
                        <a:rPr lang="en-GB" sz="800" b="0" baseline="0" dirty="0" smtClean="0"/>
                        <a:t>)</a:t>
                      </a: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800" b="0" dirty="0" smtClean="0"/>
                        <a:t>Poetry (patterned poem)</a:t>
                      </a: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800" b="0" dirty="0"/>
                        <a:t>Letter </a:t>
                      </a:r>
                    </a:p>
                    <a:p>
                      <a:pPr algn="ctr"/>
                      <a:r>
                        <a:rPr lang="en-GB" sz="800" b="0" dirty="0"/>
                        <a:t>(recount)</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smtClean="0"/>
                        <a:t>Advert – Cocoa and Bananas</a:t>
                      </a:r>
                      <a:r>
                        <a:rPr lang="en-GB" sz="900" b="0" baseline="0" dirty="0" smtClean="0"/>
                        <a:t> (persuasive)</a:t>
                      </a:r>
                      <a:endParaRPr lang="en-GB" sz="9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Narrative</a:t>
                      </a:r>
                      <a:r>
                        <a:rPr lang="en-GB" sz="800" b="0" baseline="0" dirty="0" smtClean="0"/>
                        <a:t> (stories from another culture)</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mn-lt"/>
                          <a:ea typeface="+mn-ea"/>
                          <a:cs typeface="+mn-cs"/>
                        </a:rPr>
                        <a:t>Recount of Real Event - visitor</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mn-lt"/>
                          <a:ea typeface="+mn-ea"/>
                          <a:cs typeface="+mn-cs"/>
                        </a:rPr>
                        <a:t>(letter non fiction)</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mn-lt"/>
                          <a:ea typeface="+mn-ea"/>
                          <a:cs typeface="+mn-cs"/>
                        </a:rPr>
                        <a:t>Non Chronological Report </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prstClr val="black"/>
                          </a:solidFill>
                          <a:effectLst/>
                          <a:uLnTx/>
                          <a:uFillTx/>
                          <a:latin typeface="+mn-lt"/>
                          <a:ea typeface="+mn-ea"/>
                          <a:cs typeface="+mn-cs"/>
                        </a:rPr>
                        <a:t>(information text)</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140578"/>
                  </a:ext>
                </a:extLst>
              </a:tr>
              <a:tr h="1457068">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ctr"/>
                      <a:r>
                        <a:rPr lang="en-GB" sz="1000" b="1" dirty="0" smtClean="0"/>
                        <a:t>History: </a:t>
                      </a:r>
                      <a:r>
                        <a:rPr lang="en-GB" sz="1000" b="0" dirty="0" smtClean="0"/>
                        <a:t>Twelve Seconds that Changed the World - </a:t>
                      </a:r>
                      <a:r>
                        <a:rPr lang="en-GB" sz="1000" dirty="0" smtClean="0"/>
                        <a:t>The Birth of Flight</a:t>
                      </a:r>
                    </a:p>
                    <a:p>
                      <a:pPr algn="ctr"/>
                      <a:endParaRPr lang="en-GB" sz="1000" dirty="0" smtClean="0"/>
                    </a:p>
                    <a:p>
                      <a:pPr algn="ctr"/>
                      <a:r>
                        <a:rPr lang="en-GB" sz="1000" b="1" dirty="0" smtClean="0"/>
                        <a:t>Art: </a:t>
                      </a:r>
                      <a:r>
                        <a:rPr lang="en-GB" sz="1000" b="0" dirty="0" smtClean="0"/>
                        <a:t>Drawing</a:t>
                      </a:r>
                      <a:r>
                        <a:rPr lang="en-GB" sz="1000" b="0" baseline="0" dirty="0" smtClean="0"/>
                        <a:t> - </a:t>
                      </a:r>
                      <a:r>
                        <a:rPr lang="en-GB" sz="1000" b="0" dirty="0" smtClean="0"/>
                        <a:t>Portraits </a:t>
                      </a:r>
                    </a:p>
                    <a:p>
                      <a:pPr algn="ctr"/>
                      <a:endParaRPr lang="en-GB" sz="1000" kern="1200" dirty="0" smtClean="0">
                        <a:solidFill>
                          <a:schemeClr val="tx1"/>
                        </a:solidFill>
                        <a:effectLst/>
                        <a:latin typeface="+mn-lt"/>
                        <a:ea typeface="+mn-ea"/>
                        <a:cs typeface="+mn-cs"/>
                      </a:endParaRPr>
                    </a:p>
                    <a:p>
                      <a:pPr algn="ctr"/>
                      <a:endParaRPr lang="en-GB" sz="1000" b="1" kern="1200" dirty="0" smtClean="0">
                        <a:solidFill>
                          <a:srgbClr val="FF0000"/>
                        </a:solidFill>
                        <a:effectLst/>
                        <a:latin typeface="+mn-lt"/>
                        <a:ea typeface="+mn-ea"/>
                        <a:cs typeface="+mn-cs"/>
                      </a:endParaRPr>
                    </a:p>
                    <a:p>
                      <a:pPr algn="ctr"/>
                      <a:r>
                        <a:rPr lang="en-GB" sz="1000" b="1" kern="1200" dirty="0" smtClean="0">
                          <a:solidFill>
                            <a:srgbClr val="00B050"/>
                          </a:solidFill>
                          <a:effectLst/>
                          <a:latin typeface="+mn-lt"/>
                          <a:ea typeface="+mn-ea"/>
                          <a:cs typeface="+mn-cs"/>
                        </a:rPr>
                        <a:t>WOW Moment - </a:t>
                      </a:r>
                      <a:r>
                        <a:rPr lang="en-GB" sz="1000" b="1" kern="1200" dirty="0" err="1" smtClean="0">
                          <a:solidFill>
                            <a:srgbClr val="00B050"/>
                          </a:solidFill>
                          <a:effectLst/>
                          <a:latin typeface="+mn-lt"/>
                          <a:ea typeface="+mn-ea"/>
                          <a:cs typeface="+mn-cs"/>
                        </a:rPr>
                        <a:t>Shotton</a:t>
                      </a:r>
                      <a:r>
                        <a:rPr lang="en-GB" sz="1000" b="1" kern="1200" dirty="0" smtClean="0">
                          <a:solidFill>
                            <a:srgbClr val="00B050"/>
                          </a:solidFill>
                          <a:effectLst/>
                          <a:latin typeface="+mn-lt"/>
                          <a:ea typeface="+mn-ea"/>
                          <a:cs typeface="+mn-cs"/>
                        </a:rPr>
                        <a:t> Airfield / Solway</a:t>
                      </a:r>
                      <a:r>
                        <a:rPr lang="en-GB" sz="1000" b="1" kern="1200" baseline="0" dirty="0" smtClean="0">
                          <a:solidFill>
                            <a:srgbClr val="00B050"/>
                          </a:solidFill>
                          <a:effectLst/>
                          <a:latin typeface="+mn-lt"/>
                          <a:ea typeface="+mn-ea"/>
                          <a:cs typeface="+mn-cs"/>
                        </a:rPr>
                        <a:t> Aviation Museum</a:t>
                      </a:r>
                      <a:endParaRPr lang="en-GB" sz="1000" b="1" kern="1200" dirty="0" smtClean="0">
                        <a:solidFill>
                          <a:srgbClr val="00B050"/>
                        </a:solidFill>
                        <a:effectLst/>
                        <a:latin typeface="+mn-lt"/>
                        <a:ea typeface="+mn-ea"/>
                        <a:cs typeface="+mn-cs"/>
                      </a:endParaRPr>
                    </a:p>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ctr"/>
                      <a:r>
                        <a:rPr lang="en-GB" sz="1000" b="1" dirty="0" smtClean="0"/>
                        <a:t>Geography: </a:t>
                      </a:r>
                      <a:r>
                        <a:rPr lang="en-GB" sz="1000" baseline="0" dirty="0" smtClean="0"/>
                        <a:t>The Poles and the Equator – Poles, Kenya, Brazil, Indonesia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Geography: </a:t>
                      </a:r>
                      <a:r>
                        <a:rPr lang="en-GB" sz="1000" baseline="0" dirty="0" smtClean="0"/>
                        <a:t>Map Work – Identify Poles, Equator Kenya, Brazil, Indonesia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t>DT: </a:t>
                      </a:r>
                      <a:r>
                        <a:rPr lang="en-GB" sz="1000" dirty="0" smtClean="0"/>
                        <a:t>Textiles – Felt Animal Finger Puppet</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Art:</a:t>
                      </a:r>
                      <a:r>
                        <a:rPr lang="en-GB" sz="1000" baseline="0" dirty="0" smtClean="0"/>
                        <a:t> Textiles – Dying Coloured Fabrics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smtClean="0">
                          <a:solidFill>
                            <a:srgbClr val="00B050"/>
                          </a:solidFill>
                          <a:effectLst/>
                          <a:latin typeface="+mn-lt"/>
                          <a:ea typeface="+mn-ea"/>
                          <a:cs typeface="+mn-cs"/>
                        </a:rPr>
                        <a:t>WOW Moment - Animal encounter / Donald Malone – Antarctic Explorer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366456"/>
                  </a:ext>
                </a:extLst>
              </a:tr>
              <a:tr h="1095975">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ctr"/>
                      <a:r>
                        <a:rPr lang="en-GB" sz="1000" b="1" kern="1200" dirty="0" smtClean="0">
                          <a:solidFill>
                            <a:schemeClr val="tx1"/>
                          </a:solidFill>
                          <a:effectLst/>
                          <a:latin typeface="+mn-lt"/>
                          <a:ea typeface="+mn-ea"/>
                          <a:cs typeface="+mn-cs"/>
                        </a:rPr>
                        <a:t>Science:</a:t>
                      </a:r>
                      <a:r>
                        <a:rPr lang="en-GB" sz="1000" b="1" kern="1200" baseline="0" dirty="0" smtClean="0">
                          <a:solidFill>
                            <a:schemeClr val="tx1"/>
                          </a:solidFill>
                          <a:effectLst/>
                          <a:latin typeface="+mn-lt"/>
                          <a:ea typeface="+mn-ea"/>
                          <a:cs typeface="+mn-cs"/>
                        </a:rPr>
                        <a:t> </a:t>
                      </a:r>
                      <a:r>
                        <a:rPr lang="en-GB" sz="1000" kern="1200" baseline="0" dirty="0" smtClean="0">
                          <a:solidFill>
                            <a:schemeClr val="tx1"/>
                          </a:solidFill>
                          <a:effectLst/>
                          <a:latin typeface="+mn-lt"/>
                          <a:ea typeface="+mn-ea"/>
                          <a:cs typeface="+mn-cs"/>
                        </a:rPr>
                        <a:t>Sound</a:t>
                      </a: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smtClean="0">
                          <a:solidFill>
                            <a:schemeClr val="tx1"/>
                          </a:solidFill>
                          <a:effectLst/>
                          <a:latin typeface="+mn-lt"/>
                          <a:ea typeface="+mn-ea"/>
                          <a:cs typeface="+mn-cs"/>
                        </a:rPr>
                        <a:t>Science:</a:t>
                      </a:r>
                      <a:r>
                        <a:rPr lang="en-GB" sz="1000" b="1" kern="1200" baseline="0" dirty="0" smtClean="0">
                          <a:solidFill>
                            <a:schemeClr val="tx1"/>
                          </a:solidFill>
                          <a:effectLst/>
                          <a:latin typeface="+mn-lt"/>
                          <a:ea typeface="+mn-ea"/>
                          <a:cs typeface="+mn-cs"/>
                        </a:rPr>
                        <a:t> </a:t>
                      </a:r>
                      <a:r>
                        <a:rPr lang="en-GB" sz="1000" b="0" kern="1200" baseline="0" dirty="0" smtClean="0">
                          <a:solidFill>
                            <a:schemeClr val="tx1"/>
                          </a:solidFill>
                          <a:effectLst/>
                          <a:latin typeface="+mn-lt"/>
                          <a:ea typeface="+mn-ea"/>
                          <a:cs typeface="+mn-cs"/>
                        </a:rPr>
                        <a:t>Plants</a:t>
                      </a:r>
                      <a:endParaRPr lang="en-GB" sz="10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smtClean="0">
                          <a:solidFill>
                            <a:srgbClr val="00B050"/>
                          </a:solidFill>
                          <a:effectLst/>
                          <a:latin typeface="+mn-lt"/>
                          <a:ea typeface="+mn-ea"/>
                          <a:cs typeface="+mn-cs"/>
                        </a:rPr>
                        <a:t>WOW Moment – Garden</a:t>
                      </a:r>
                      <a:r>
                        <a:rPr lang="en-GB" sz="1000" b="1" kern="1200" baseline="0" dirty="0" smtClean="0">
                          <a:solidFill>
                            <a:srgbClr val="00B050"/>
                          </a:solidFill>
                          <a:effectLst/>
                          <a:latin typeface="+mn-lt"/>
                          <a:ea typeface="+mn-ea"/>
                          <a:cs typeface="+mn-cs"/>
                        </a:rPr>
                        <a:t> Centre</a:t>
                      </a: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04907">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kern="1200" dirty="0">
                          <a:solidFill>
                            <a:schemeClr val="tx1"/>
                          </a:solidFill>
                          <a:effectLst/>
                          <a:latin typeface="+mn-lt"/>
                          <a:ea typeface="+mn-ea"/>
                          <a:cs typeface="+mn-cs"/>
                        </a:rPr>
                        <a:t>Height</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000" kern="1200" dirty="0">
                          <a:solidFill>
                            <a:schemeClr val="tx1"/>
                          </a:solidFill>
                          <a:effectLst/>
                          <a:latin typeface="+mn-lt"/>
                          <a:ea typeface="+mn-ea"/>
                          <a:cs typeface="+mn-cs"/>
                        </a:rPr>
                        <a:t>Statistics </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000" dirty="0"/>
                        <a:t>Addition and </a:t>
                      </a:r>
                      <a:r>
                        <a:rPr lang="en-GB" sz="1000" dirty="0" smtClean="0"/>
                        <a:t>Subtraction </a:t>
                      </a:r>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Division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a:t>Division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a:t>Fractions </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a:r>
                        <a:rPr lang="en-GB" sz="1000" dirty="0"/>
                        <a:t>Time</a:t>
                      </a: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803244">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PSHE: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The art of failure, Fight or flight &amp; relaxation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Dance – how does it feel?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R.E: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Belonging to Christianity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DT:</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Tool Work (screwdriver and palm drill)</a:t>
                      </a:r>
                      <a:endParaRPr kumimoji="0" lang="en-GB" sz="10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Music: </a:t>
                      </a:r>
                      <a:r>
                        <a:rPr lang="en-GB" sz="1000" b="0" kern="1200" baseline="0" dirty="0" smtClean="0">
                          <a:solidFill>
                            <a:schemeClr val="tx1"/>
                          </a:solidFill>
                          <a:effectLst/>
                          <a:latin typeface="+mn-lt"/>
                          <a:ea typeface="+mn-ea"/>
                          <a:cs typeface="+mn-cs"/>
                        </a:rPr>
                        <a:t>Active Listening (Renaissance Period), Composing &amp; Improvising &amp; Performing (with music teacher), Singing (building up to an Easter performance)</a:t>
                      </a:r>
                      <a:endParaRPr lang="en-GB" sz="1000" b="1"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Music with Jamie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French: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What I like to eat</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R.E:</a:t>
                      </a:r>
                      <a:r>
                        <a:rPr lang="en-GB" sz="1000" baseline="0" dirty="0"/>
                        <a:t> Belonging to Christianity</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PSHE: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My body is growing, fire safety, medicines and drugs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Online safety: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Online bullying class charter, seeking help with online bullying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Gymnastics – families of actions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R.E: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How do Christians celebrate Easter</a:t>
                      </a:r>
                      <a:endParaRPr kumimoji="0" lang="en-GB" sz="10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Music: </a:t>
                      </a:r>
                      <a:r>
                        <a:rPr lang="en-GB" sz="1000" b="0" kern="1200" baseline="0" dirty="0" smtClean="0">
                          <a:solidFill>
                            <a:schemeClr val="tx1"/>
                          </a:solidFill>
                          <a:effectLst/>
                          <a:latin typeface="+mn-lt"/>
                          <a:ea typeface="+mn-ea"/>
                          <a:cs typeface="+mn-cs"/>
                        </a:rPr>
                        <a:t>Active Listening (Renaissance Period), Composing &amp; Improvising &amp; Performing (with music teacher), Singing (building up to an Easter performance)</a:t>
                      </a:r>
                      <a:endParaRPr lang="en-GB" sz="1000" b="1"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French: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What I like to eat</a:t>
                      </a: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22515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362642"/>
            <a:ext cx="4684103" cy="311175"/>
          </a:xfrm>
          <a:prstGeom prst="rect">
            <a:avLst/>
          </a:prstGeom>
          <a:noFill/>
        </p:spPr>
        <p:txBody>
          <a:bodyPr wrap="none" rtlCol="0">
            <a:spAutoFit/>
          </a:bodyPr>
          <a:lstStyle/>
          <a:p>
            <a:r>
              <a:rPr lang="en-GB" sz="1422" u="sng" dirty="0"/>
              <a:t>Wheatley Hill Primary School – Long Term Overview – Year 2 </a:t>
            </a:r>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1457011666"/>
              </p:ext>
            </p:extLst>
          </p:nvPr>
        </p:nvGraphicFramePr>
        <p:xfrm>
          <a:off x="432606" y="724297"/>
          <a:ext cx="12168969" cy="8968913"/>
        </p:xfrm>
        <a:graphic>
          <a:graphicData uri="http://schemas.openxmlformats.org/drawingml/2006/table">
            <a:tbl>
              <a:tblPr firstRow="1" bandRow="1">
                <a:tableStyleId>{5940675A-B579-460E-94D1-54222C63F5DA}</a:tableStyleId>
              </a:tblPr>
              <a:tblGrid>
                <a:gridCol w="748679">
                  <a:extLst>
                    <a:ext uri="{9D8B030D-6E8A-4147-A177-3AD203B41FA5}">
                      <a16:colId xmlns:a16="http://schemas.microsoft.com/office/drawing/2014/main" val="1515145842"/>
                    </a:ext>
                  </a:extLst>
                </a:gridCol>
                <a:gridCol w="748679">
                  <a:extLst>
                    <a:ext uri="{9D8B030D-6E8A-4147-A177-3AD203B41FA5}">
                      <a16:colId xmlns:a16="http://schemas.microsoft.com/office/drawing/2014/main" val="2801019361"/>
                    </a:ext>
                  </a:extLst>
                </a:gridCol>
                <a:gridCol w="748679">
                  <a:extLst>
                    <a:ext uri="{9D8B030D-6E8A-4147-A177-3AD203B41FA5}">
                      <a16:colId xmlns:a16="http://schemas.microsoft.com/office/drawing/2014/main" val="3886250757"/>
                    </a:ext>
                  </a:extLst>
                </a:gridCol>
                <a:gridCol w="748679">
                  <a:extLst>
                    <a:ext uri="{9D8B030D-6E8A-4147-A177-3AD203B41FA5}">
                      <a16:colId xmlns:a16="http://schemas.microsoft.com/office/drawing/2014/main" val="564546485"/>
                    </a:ext>
                  </a:extLst>
                </a:gridCol>
                <a:gridCol w="748679">
                  <a:extLst>
                    <a:ext uri="{9D8B030D-6E8A-4147-A177-3AD203B41FA5}">
                      <a16:colId xmlns:a16="http://schemas.microsoft.com/office/drawing/2014/main" val="3318043987"/>
                    </a:ext>
                  </a:extLst>
                </a:gridCol>
                <a:gridCol w="748679">
                  <a:extLst>
                    <a:ext uri="{9D8B030D-6E8A-4147-A177-3AD203B41FA5}">
                      <a16:colId xmlns:a16="http://schemas.microsoft.com/office/drawing/2014/main" val="31436958"/>
                    </a:ext>
                  </a:extLst>
                </a:gridCol>
                <a:gridCol w="748679">
                  <a:extLst>
                    <a:ext uri="{9D8B030D-6E8A-4147-A177-3AD203B41FA5}">
                      <a16:colId xmlns:a16="http://schemas.microsoft.com/office/drawing/2014/main" val="2396593462"/>
                    </a:ext>
                  </a:extLst>
                </a:gridCol>
                <a:gridCol w="748679">
                  <a:extLst>
                    <a:ext uri="{9D8B030D-6E8A-4147-A177-3AD203B41FA5}">
                      <a16:colId xmlns:a16="http://schemas.microsoft.com/office/drawing/2014/main" val="2260121395"/>
                    </a:ext>
                  </a:extLst>
                </a:gridCol>
                <a:gridCol w="748680">
                  <a:extLst>
                    <a:ext uri="{9D8B030D-6E8A-4147-A177-3AD203B41FA5}">
                      <a16:colId xmlns:a16="http://schemas.microsoft.com/office/drawing/2014/main" val="1133684306"/>
                    </a:ext>
                  </a:extLst>
                </a:gridCol>
                <a:gridCol w="748679">
                  <a:extLst>
                    <a:ext uri="{9D8B030D-6E8A-4147-A177-3AD203B41FA5}">
                      <a16:colId xmlns:a16="http://schemas.microsoft.com/office/drawing/2014/main" val="2280477883"/>
                    </a:ext>
                  </a:extLst>
                </a:gridCol>
                <a:gridCol w="748679">
                  <a:extLst>
                    <a:ext uri="{9D8B030D-6E8A-4147-A177-3AD203B41FA5}">
                      <a16:colId xmlns:a16="http://schemas.microsoft.com/office/drawing/2014/main" val="3146685755"/>
                    </a:ext>
                  </a:extLst>
                </a:gridCol>
                <a:gridCol w="748680">
                  <a:extLst>
                    <a:ext uri="{9D8B030D-6E8A-4147-A177-3AD203B41FA5}">
                      <a16:colId xmlns:a16="http://schemas.microsoft.com/office/drawing/2014/main" val="969576128"/>
                    </a:ext>
                  </a:extLst>
                </a:gridCol>
                <a:gridCol w="748681">
                  <a:extLst>
                    <a:ext uri="{9D8B030D-6E8A-4147-A177-3AD203B41FA5}">
                      <a16:colId xmlns:a16="http://schemas.microsoft.com/office/drawing/2014/main" val="65668484"/>
                    </a:ext>
                  </a:extLst>
                </a:gridCol>
                <a:gridCol w="152402">
                  <a:extLst>
                    <a:ext uri="{9D8B030D-6E8A-4147-A177-3AD203B41FA5}">
                      <a16:colId xmlns:a16="http://schemas.microsoft.com/office/drawing/2014/main" val="1672269246"/>
                    </a:ext>
                  </a:extLst>
                </a:gridCol>
                <a:gridCol w="152402">
                  <a:extLst>
                    <a:ext uri="{9D8B030D-6E8A-4147-A177-3AD203B41FA5}">
                      <a16:colId xmlns:a16="http://schemas.microsoft.com/office/drawing/2014/main" val="4218297950"/>
                    </a:ext>
                  </a:extLst>
                </a:gridCol>
                <a:gridCol w="879569">
                  <a:extLst>
                    <a:ext uri="{9D8B030D-6E8A-4147-A177-3AD203B41FA5}">
                      <a16:colId xmlns:a16="http://schemas.microsoft.com/office/drawing/2014/main" val="1371906007"/>
                    </a:ext>
                  </a:extLst>
                </a:gridCol>
                <a:gridCol w="1251765">
                  <a:extLst>
                    <a:ext uri="{9D8B030D-6E8A-4147-A177-3AD203B41FA5}">
                      <a16:colId xmlns:a16="http://schemas.microsoft.com/office/drawing/2014/main" val="3231118915"/>
                    </a:ext>
                  </a:extLst>
                </a:gridCol>
              </a:tblGrid>
              <a:tr h="294205">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6">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Summer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94205">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ctr"/>
                      <a:r>
                        <a:rPr lang="en-GB" sz="11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a:txBody>
                    <a:bodyPr/>
                    <a:lstStyle/>
                    <a:p>
                      <a:pPr algn="ctr"/>
                      <a:endParaRPr lang="en-GB" sz="105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455890">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6">
                  <a:txBody>
                    <a:bodyPr/>
                    <a:lstStyle/>
                    <a:p>
                      <a:pPr algn="ctr"/>
                      <a:r>
                        <a:rPr lang="en-GB" sz="1000" b="0" dirty="0" smtClean="0"/>
                        <a:t>A Giant Step for Man Kind</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solidFill>
                            <a:srgbClr val="00B0F0"/>
                          </a:solidFill>
                        </a:rPr>
                        <a:t>End point – Art/DT</a:t>
                      </a:r>
                      <a:r>
                        <a:rPr lang="en-GB" sz="1000" b="1" baseline="0" dirty="0" smtClean="0">
                          <a:solidFill>
                            <a:srgbClr val="00B0F0"/>
                          </a:solidFill>
                        </a:rPr>
                        <a:t> Display (Invite Yr3)</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smtClean="0">
                        <a:solidFill>
                          <a:srgbClr val="00B0F0"/>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solidFill>
                            <a:schemeClr val="tx1"/>
                          </a:solidFill>
                        </a:rPr>
                        <a:t>We will</a:t>
                      </a:r>
                      <a:r>
                        <a:rPr lang="en-GB" sz="800" b="0" baseline="0" dirty="0" smtClean="0">
                          <a:solidFill>
                            <a:schemeClr val="tx1"/>
                          </a:solidFill>
                        </a:rPr>
                        <a:t> begin by identifying how many planets are in the solar system and develop an understanding that we live on a planet named Earth. We will learn about Neil Armstrong and the first moon landing. We will compare the surface/atmosphere on the moon to that on Earth. In DT we will construct a model moon buddy that has  moving mechanisms similar to that of Neil Armstrong’s. </a:t>
                      </a:r>
                      <a:endParaRPr lang="en-GB" sz="800" b="0" dirty="0" smtClean="0">
                        <a:solidFill>
                          <a:schemeClr val="tx1"/>
                        </a:solidFill>
                      </a:endParaRPr>
                    </a:p>
                    <a:p>
                      <a:pPr algn="ct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algn="ctr" defTabSz="1280160" rtl="0" eaLnBrk="1" latinLnBrk="0" hangingPunct="1"/>
                      <a:endParaRPr lang="en-GB" sz="1000" b="1"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9">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The Journey to the Other Side of the World </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B0F0"/>
                          </a:solidFill>
                          <a:effectLst/>
                          <a:uLnTx/>
                          <a:uFillTx/>
                          <a:latin typeface="+mn-lt"/>
                          <a:ea typeface="+mn-ea"/>
                          <a:cs typeface="+mn-cs"/>
                        </a:rPr>
                        <a:t>End point – Parent Showcase with Photo Video </a:t>
                      </a:r>
                      <a:r>
                        <a:rPr kumimoji="0" lang="en-GB" sz="1000" b="1" i="0" u="none" strike="noStrike" kern="1200" cap="none" spc="0" normalizeH="0" baseline="0" noProof="0" dirty="0" err="1" smtClean="0">
                          <a:ln>
                            <a:noFill/>
                          </a:ln>
                          <a:solidFill>
                            <a:srgbClr val="00B0F0"/>
                          </a:solidFill>
                          <a:effectLst/>
                          <a:uLnTx/>
                          <a:uFillTx/>
                          <a:latin typeface="+mn-lt"/>
                          <a:ea typeface="+mn-ea"/>
                          <a:cs typeface="+mn-cs"/>
                        </a:rPr>
                        <a:t>etc</a:t>
                      </a:r>
                      <a:endParaRPr kumimoji="0" lang="en-GB" sz="1000" b="1" i="0" u="none" strike="noStrike" kern="1200" cap="none" spc="0" normalizeH="0" baseline="0" noProof="0" dirty="0" smtClean="0">
                        <a:ln>
                          <a:noFill/>
                        </a:ln>
                        <a:solidFill>
                          <a:srgbClr val="00B0F0"/>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srgbClr val="00B0F0"/>
                        </a:solidFill>
                        <a:effectLst/>
                        <a:uLnTx/>
                        <a:uFillTx/>
                        <a:latin typeface="+mn-lt"/>
                        <a:ea typeface="+mn-ea"/>
                        <a:cs typeface="+mn-cs"/>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smtClean="0">
                          <a:ln>
                            <a:noFill/>
                          </a:ln>
                          <a:solidFill>
                            <a:prstClr val="black"/>
                          </a:solidFill>
                          <a:effectLst/>
                          <a:uLnTx/>
                          <a:uFillTx/>
                          <a:latin typeface="+mn-lt"/>
                          <a:ea typeface="+mn-ea"/>
                          <a:cs typeface="+mn-cs"/>
                        </a:rPr>
                        <a:t>We will recap our understanding of where Australia is located in the world (taught earlier in the year when looking at continents). We will learn about James Cook and how he discovered Australia. We will carry out a comparative study and compare and contrast places in Australia to a local city (Middlesbrough). In art we will develop our pointillism skills to create a piece of artwork linked to the culture of Australia. We will learn about animals and their adaptations that enable them to live in specific countries/habitats. </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The extremes ?? (why can’t a polar bear live in Wheatley Hill?)</a:t>
                      </a:r>
                    </a:p>
                    <a:p>
                      <a:pPr marL="0" algn="ctr" defTabSz="1280160" rtl="0" eaLnBrk="1" latinLnBrk="0" hangingPunct="1"/>
                      <a:endParaRPr lang="en-GB" sz="1000" b="0"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r>
                        <a:rPr lang="en-GB" sz="1000" b="0" dirty="0"/>
                        <a:t>Tales with a twist??</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rowSpan="7">
                  <a:txBody>
                    <a:bodyPr/>
                    <a:lstStyle/>
                    <a:p>
                      <a:pPr algn="ctr"/>
                      <a:r>
                        <a:rPr lang="en-GB" sz="1000" b="1" dirty="0"/>
                        <a:t>Half term after week 6</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860154">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Here Come</a:t>
                      </a:r>
                      <a:r>
                        <a:rPr lang="en-GB" sz="1000" b="0" baseline="0" dirty="0" smtClean="0"/>
                        <a:t> </a:t>
                      </a:r>
                      <a:r>
                        <a:rPr lang="en-GB" sz="1000" b="0" dirty="0" smtClean="0"/>
                        <a:t>the Aliens</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1000" dirty="0" smtClean="0"/>
                        <a:t>The Darkest Dark</a:t>
                      </a: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One Giant Leap – The Story of Neil Armstrong</a:t>
                      </a:r>
                    </a:p>
                  </a:txBody>
                  <a:tcPr marL="118169" marR="118169" marT="59086" marB="59086" anchor="ctr">
                    <a:lnT w="12700" cap="flat" cmpd="sng" algn="ctr">
                      <a:solidFill>
                        <a:schemeClr val="tx1"/>
                      </a:solidFill>
                      <a:prstDash val="solid"/>
                      <a:round/>
                      <a:headEnd type="none" w="med" len="med"/>
                      <a:tailEnd type="none" w="med" len="med"/>
                    </a:lnT>
                    <a:solidFill>
                      <a:schemeClr val="bg1"/>
                    </a:solidFill>
                  </a:tcPr>
                </a:tc>
                <a:tc hMerge="1">
                  <a:txBody>
                    <a:bodyPr/>
                    <a:lstStyle/>
                    <a:p>
                      <a:pPr algn="ctr"/>
                      <a:endParaRPr lang="en-GB" sz="9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mn-lt"/>
                          <a:ea typeface="+mn-ea"/>
                          <a:cs typeface="+mn-cs"/>
                        </a:rPr>
                        <a:t>The Koala Who Could</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Koalas National Geographic Book</a:t>
                      </a:r>
                    </a:p>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Australia Fact Book</a:t>
                      </a:r>
                    </a:p>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Somebody Swallowed Stanley </a:t>
                      </a:r>
                    </a:p>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r>
                        <a:rPr lang="en-GB" sz="1000" b="0" dirty="0"/>
                        <a:t>Trust me, Jacks beanstalk stinks</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r>
                        <a:rPr lang="en-GB" sz="1000" dirty="0" smtClean="0"/>
                        <a:t>Dingo Dog</a:t>
                      </a:r>
                      <a:r>
                        <a:rPr lang="en-GB" sz="1000" baseline="0" dirty="0" smtClean="0"/>
                        <a:t> and the Billabong Storm</a:t>
                      </a: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pPr algn="ctr"/>
                      <a:endParaRPr lang="en-GB" sz="100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711220">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700" b="0" dirty="0" smtClean="0"/>
                        <a:t>Instructions </a:t>
                      </a:r>
                    </a:p>
                    <a:p>
                      <a:pPr algn="ctr"/>
                      <a:r>
                        <a:rPr lang="en-GB" sz="700" b="0" dirty="0" smtClean="0"/>
                        <a:t>(instructional text)</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0" dirty="0" smtClean="0"/>
                        <a:t>Narrative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(stories with a familiar setting)</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900" b="0" dirty="0" smtClean="0"/>
                        <a:t>Advert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(persuasive text</a:t>
                      </a:r>
                      <a:r>
                        <a:rPr lang="en-GB" sz="900" b="0" dirty="0" smtClean="0"/>
                        <a:t>)</a:t>
                      </a:r>
                      <a:r>
                        <a:rPr lang="en-GB" sz="900" b="0" baseline="0" dirty="0" smtClean="0"/>
                        <a:t> </a:t>
                      </a:r>
                      <a:endParaRPr lang="en-GB" sz="9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smtClean="0"/>
                        <a:t>Letter</a:t>
                      </a:r>
                      <a:r>
                        <a:rPr lang="en-GB" sz="700" b="0" baseline="0" dirty="0" smtClean="0"/>
                        <a:t> (Recount)</a:t>
                      </a:r>
                      <a:endParaRPr lang="en-GB" sz="7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800" b="0" dirty="0" smtClean="0"/>
                        <a:t>Science </a:t>
                      </a:r>
                      <a:r>
                        <a:rPr lang="en-GB" sz="700" b="0" dirty="0" smtClean="0"/>
                        <a:t>Non-Chronological Report</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smtClean="0">
                          <a:ln>
                            <a:noFill/>
                          </a:ln>
                          <a:solidFill>
                            <a:prstClr val="black"/>
                          </a:solidFill>
                          <a:effectLst/>
                          <a:uLnTx/>
                          <a:uFillTx/>
                          <a:latin typeface="+mn-lt"/>
                          <a:ea typeface="+mn-ea"/>
                          <a:cs typeface="+mn-cs"/>
                        </a:rPr>
                        <a:t>Narrative </a:t>
                      </a: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smtClean="0">
                          <a:ln>
                            <a:noFill/>
                          </a:ln>
                          <a:solidFill>
                            <a:prstClr val="black"/>
                          </a:solidFill>
                          <a:effectLst/>
                          <a:uLnTx/>
                          <a:uFillTx/>
                          <a:latin typeface="+mn-lt"/>
                          <a:ea typeface="+mn-ea"/>
                          <a:cs typeface="+mn-cs"/>
                        </a:rPr>
                        <a:t>(stories from other cultures)</a:t>
                      </a:r>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smtClean="0">
                          <a:ln>
                            <a:noFill/>
                          </a:ln>
                          <a:solidFill>
                            <a:prstClr val="black"/>
                          </a:solidFill>
                          <a:effectLst/>
                          <a:uLnTx/>
                          <a:uFillTx/>
                          <a:latin typeface="Calibri" panose="020F0502020204030204"/>
                          <a:ea typeface="+mn-ea"/>
                          <a:cs typeface="+mn-cs"/>
                        </a:rPr>
                        <a:t>Non Chronological report (information text)</a:t>
                      </a: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Geography Comparison</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800" b="0" dirty="0" smtClean="0"/>
                        <a:t>Letter (recount)</a:t>
                      </a: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Poetry - Alliteration</a:t>
                      </a:r>
                      <a:endParaRPr lang="en-GB" sz="8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0" dirty="0" smtClean="0"/>
                        <a:t>Narrative – Traditional Tale</a:t>
                      </a:r>
                      <a:r>
                        <a:rPr lang="en-GB" sz="900" b="0" baseline="0" dirty="0" smtClean="0"/>
                        <a:t> with a Twist</a:t>
                      </a: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1698062">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History: </a:t>
                      </a:r>
                      <a:r>
                        <a:rPr lang="en-GB" sz="1000" baseline="0" dirty="0" smtClean="0"/>
                        <a:t>One Small Step - The Moon Landing</a:t>
                      </a:r>
                    </a:p>
                    <a:p>
                      <a:pPr algn="ctr"/>
                      <a:endParaRPr lang="en-GB" sz="1000" b="1" baseline="0" dirty="0" smtClean="0"/>
                    </a:p>
                    <a:p>
                      <a:pPr algn="ctr"/>
                      <a:r>
                        <a:rPr lang="en-GB" sz="1000" b="1" baseline="0" dirty="0" smtClean="0"/>
                        <a:t>Art: </a:t>
                      </a:r>
                      <a:r>
                        <a:rPr lang="en-GB" sz="1000" baseline="0" dirty="0" smtClean="0"/>
                        <a:t>Clay – Joining Clay by Making Clay Aliens </a:t>
                      </a:r>
                      <a:endParaRPr lang="en-GB" sz="1000" i="1" baseline="0" dirty="0" smtClean="0"/>
                    </a:p>
                    <a:p>
                      <a:pPr algn="ctr"/>
                      <a:endParaRPr lang="en-GB" sz="10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DT: </a:t>
                      </a:r>
                      <a:r>
                        <a:rPr lang="en-GB" sz="1000" baseline="0" dirty="0" smtClean="0"/>
                        <a:t>Wheels &amp; Axels – Make Moon Buggies </a:t>
                      </a:r>
                    </a:p>
                    <a:p>
                      <a:pPr algn="ctr"/>
                      <a:endParaRPr lang="en-GB" sz="1000" kern="1200" dirty="0" smtClean="0">
                        <a:solidFill>
                          <a:schemeClr val="tx1"/>
                        </a:solidFill>
                        <a:effectLst/>
                        <a:latin typeface="+mn-lt"/>
                        <a:ea typeface="+mn-ea"/>
                        <a:cs typeface="+mn-cs"/>
                      </a:endParaRPr>
                    </a:p>
                    <a:p>
                      <a:pPr algn="ctr"/>
                      <a:r>
                        <a:rPr lang="en-GB" sz="1000" b="1" kern="1200" dirty="0" smtClean="0">
                          <a:solidFill>
                            <a:srgbClr val="00B050"/>
                          </a:solidFill>
                          <a:effectLst/>
                          <a:latin typeface="+mn-lt"/>
                          <a:ea typeface="+mn-ea"/>
                          <a:cs typeface="+mn-cs"/>
                        </a:rPr>
                        <a:t>WOW Moment – Planetarium </a:t>
                      </a: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t>Geography: </a:t>
                      </a:r>
                      <a:r>
                        <a:rPr lang="en-GB" sz="1000" b="0" dirty="0" smtClean="0"/>
                        <a:t>Locate Australia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Geography: </a:t>
                      </a:r>
                      <a:r>
                        <a:rPr lang="en-GB" sz="1000" b="0" baseline="0" dirty="0" smtClean="0"/>
                        <a:t>J</a:t>
                      </a:r>
                      <a:r>
                        <a:rPr lang="en-GB" sz="1000" baseline="0" dirty="0" smtClean="0"/>
                        <a:t>ames Cook</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Geography: </a:t>
                      </a:r>
                      <a:r>
                        <a:rPr lang="en-GB" sz="1000" baseline="0" dirty="0" smtClean="0"/>
                        <a:t>Contrasting Elements of Australia and Middlesbrough</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t>Art</a:t>
                      </a:r>
                      <a:r>
                        <a:rPr lang="en-GB" sz="1000" b="1" baseline="0" dirty="0" smtClean="0"/>
                        <a:t>: </a:t>
                      </a:r>
                      <a:r>
                        <a:rPr lang="en-GB" sz="1000" baseline="0" dirty="0" smtClean="0"/>
                        <a:t>Painting – Pointillism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DT: </a:t>
                      </a:r>
                      <a:r>
                        <a:rPr lang="en-GB" sz="1000" baseline="0" dirty="0" smtClean="0"/>
                        <a:t>Mechanisms – Winding Crane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smtClean="0">
                          <a:solidFill>
                            <a:srgbClr val="00B050"/>
                          </a:solidFill>
                          <a:effectLst/>
                          <a:latin typeface="+mn-lt"/>
                          <a:ea typeface="+mn-ea"/>
                          <a:cs typeface="+mn-cs"/>
                        </a:rPr>
                        <a:t>WOW Moment –</a:t>
                      </a:r>
                      <a:r>
                        <a:rPr lang="en-GB" sz="1000" b="1" kern="1200" baseline="0" dirty="0" smtClean="0">
                          <a:solidFill>
                            <a:srgbClr val="00B050"/>
                          </a:solidFill>
                          <a:effectLst/>
                          <a:latin typeface="+mn-lt"/>
                          <a:ea typeface="+mn-ea"/>
                          <a:cs typeface="+mn-cs"/>
                        </a:rPr>
                        <a:t> James Cook Museum</a:t>
                      </a: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1265449">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Science: </a:t>
                      </a:r>
                      <a:r>
                        <a:rPr lang="en-GB" sz="1000" baseline="0" dirty="0" smtClean="0"/>
                        <a:t>Earth &amp; Space </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Science: </a:t>
                      </a:r>
                      <a:r>
                        <a:rPr lang="en-GB" sz="1000" baseline="0" dirty="0" smtClean="0"/>
                        <a:t>Animals </a:t>
                      </a:r>
                      <a:r>
                        <a:rPr lang="en-GB" sz="1000" baseline="0" dirty="0" err="1" smtClean="0"/>
                        <a:t>inc</a:t>
                      </a:r>
                      <a:r>
                        <a:rPr lang="en-GB" sz="1000" baseline="0" dirty="0" smtClean="0"/>
                        <a:t> Humans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smtClean="0">
                          <a:solidFill>
                            <a:srgbClr val="00B050"/>
                          </a:solidFill>
                          <a:effectLst/>
                          <a:latin typeface="+mn-lt"/>
                          <a:ea typeface="+mn-ea"/>
                          <a:cs typeface="+mn-cs"/>
                        </a:rPr>
                        <a:t>WOW Moment –</a:t>
                      </a:r>
                      <a:r>
                        <a:rPr lang="en-GB" sz="1000" b="1" kern="1200" baseline="0" dirty="0" smtClean="0">
                          <a:solidFill>
                            <a:srgbClr val="00B050"/>
                          </a:solidFill>
                          <a:effectLst/>
                          <a:latin typeface="+mn-lt"/>
                          <a:ea typeface="+mn-ea"/>
                          <a:cs typeface="+mn-cs"/>
                        </a:rPr>
                        <a:t> Owl Pellets</a:t>
                      </a:r>
                      <a:endParaRPr lang="en-GB" sz="1000" baseline="0" dirty="0" smtClean="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711220">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000" kern="1200" dirty="0">
                          <a:solidFill>
                            <a:schemeClr val="tx1"/>
                          </a:solidFill>
                          <a:effectLst/>
                          <a:latin typeface="+mn-lt"/>
                          <a:ea typeface="+mn-ea"/>
                          <a:cs typeface="+mn-cs"/>
                        </a:rPr>
                        <a:t>Shape </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a:t>Mass, Capacity and Temperature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gridSpan="2">
                  <a:txBody>
                    <a:bodyPr/>
                    <a:lstStyle/>
                    <a:p>
                      <a:pPr algn="ctr"/>
                      <a:r>
                        <a:rPr lang="en-GB" sz="1000" dirty="0" smtClean="0"/>
                        <a:t>Length</a:t>
                      </a: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a:t>Position and direction</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a:t>Column </a:t>
                      </a:r>
                      <a:r>
                        <a:rPr lang="en-GB" sz="1000" baseline="0" dirty="0" smtClean="0"/>
                        <a:t>Addition </a:t>
                      </a:r>
                      <a:r>
                        <a:rPr lang="en-GB" sz="1000" baseline="0" dirty="0"/>
                        <a:t>and </a:t>
                      </a:r>
                      <a:r>
                        <a:rPr lang="en-GB" sz="1000" baseline="0" dirty="0" smtClean="0"/>
                        <a:t>Column </a:t>
                      </a:r>
                      <a:r>
                        <a:rPr lang="en-GB" sz="1000" baseline="0" dirty="0"/>
                        <a:t>S</a:t>
                      </a:r>
                      <a:r>
                        <a:rPr lang="en-GB" sz="1000" baseline="0" dirty="0" smtClean="0"/>
                        <a:t>ubtraction</a:t>
                      </a: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00" b="0" dirty="0"/>
                        <a:t>Counting in 3s</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lang="en-GB" sz="1000" b="0" dirty="0"/>
                        <a:t>Time</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a:txBody>
                    <a:bodyPr/>
                    <a:lstStyle/>
                    <a:p>
                      <a:pPr algn="ctr"/>
                      <a:r>
                        <a:rPr lang="en-GB" sz="900" b="0" dirty="0"/>
                        <a:t>Consolidation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7"/>
                  </a:ext>
                </a:extLst>
              </a:tr>
              <a:tr h="1270810">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r>
                        <a:rPr kumimoji="0" lang="en-GB" sz="1000" b="1" i="0" u="none" strike="noStrike" kern="1200" cap="none" spc="0" normalizeH="0" baseline="0" noProof="0" dirty="0" smtClean="0">
                          <a:ln>
                            <a:noFill/>
                          </a:ln>
                          <a:solidFill>
                            <a:prstClr val="black"/>
                          </a:solidFill>
                          <a:effectLst/>
                          <a:uLnTx/>
                          <a:uFillTx/>
                          <a:latin typeface="+mn-lt"/>
                          <a:ea typeface="+mn-ea"/>
                          <a:cs typeface="+mn-cs"/>
                        </a:rPr>
                        <a:t>PSHE: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Desert island, navigation &amp; environment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Dance – Cat Dance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R.E: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How do Buddhists show their beliefs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DT:</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Tool Work (hand drill and Japanese saw)</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Music: </a:t>
                      </a:r>
                      <a:r>
                        <a:rPr lang="en-GB" sz="1000" b="0" kern="1200" baseline="0" dirty="0" smtClean="0">
                          <a:solidFill>
                            <a:schemeClr val="tx1"/>
                          </a:solidFill>
                          <a:effectLst/>
                          <a:latin typeface="+mn-lt"/>
                          <a:ea typeface="+mn-ea"/>
                          <a:cs typeface="+mn-cs"/>
                        </a:rPr>
                        <a:t>Active Listening (Australian Music), Composing &amp; Improvising &amp; Performing (with music teacher), Singing (building up to a Summer performance)</a:t>
                      </a:r>
                      <a:endParaRPr lang="en-GB" sz="1000" b="1"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French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I love stories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PSHE: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Wildlife, protecting our planet &amp; cyber safety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R.E: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What can we learn about our local faith communities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PE</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Striking and field – kick </a:t>
                      </a:r>
                      <a:r>
                        <a:rPr kumimoji="0" lang="en-GB" sz="1000" b="0" i="0" u="none" strike="noStrike" kern="1200" cap="none" spc="0" normalizeH="0" baseline="0" noProof="0" dirty="0" err="1" smtClean="0">
                          <a:ln>
                            <a:noFill/>
                          </a:ln>
                          <a:solidFill>
                            <a:schemeClr val="tx1"/>
                          </a:solidFill>
                          <a:effectLst/>
                          <a:uLnTx/>
                          <a:uFillTx/>
                          <a:latin typeface="+mn-lt"/>
                          <a:ea typeface="+mn-ea"/>
                          <a:cs typeface="+mn-cs"/>
                        </a:rPr>
                        <a:t>rounders</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tx1"/>
                          </a:solidFill>
                          <a:effectLst/>
                          <a:uLnTx/>
                          <a:uFillTx/>
                          <a:latin typeface="+mn-lt"/>
                          <a:ea typeface="+mn-ea"/>
                          <a:cs typeface="+mn-cs"/>
                        </a:rPr>
                        <a:t>Online safety: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Online information, online identity, managing time online,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tx1"/>
                          </a:solidFill>
                          <a:effectLst/>
                          <a:uLnTx/>
                          <a:uFillTx/>
                          <a:latin typeface="+mn-lt"/>
                          <a:ea typeface="+mn-ea"/>
                          <a:cs typeface="+mn-cs"/>
                        </a:rPr>
                        <a:t>Information Technology: </a:t>
                      </a:r>
                      <a:r>
                        <a:rPr kumimoji="0" lang="en-GB" sz="1000" b="0" i="0" u="none" strike="noStrike" kern="1200" cap="none" spc="0" normalizeH="0" baseline="0" noProof="0" dirty="0" smtClean="0">
                          <a:ln>
                            <a:noFill/>
                          </a:ln>
                          <a:solidFill>
                            <a:schemeClr val="tx1"/>
                          </a:solidFill>
                          <a:effectLst/>
                          <a:uLnTx/>
                          <a:uFillTx/>
                          <a:latin typeface="+mn-lt"/>
                          <a:ea typeface="+mn-ea"/>
                          <a:cs typeface="+mn-cs"/>
                        </a:rPr>
                        <a:t>Search engines and Word Processing</a:t>
                      </a: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tx1"/>
                          </a:solidFill>
                          <a:effectLst/>
                          <a:latin typeface="+mn-lt"/>
                          <a:ea typeface="+mn-ea"/>
                          <a:cs typeface="+mn-cs"/>
                        </a:rPr>
                        <a:t>Music: </a:t>
                      </a:r>
                      <a:r>
                        <a:rPr lang="en-GB" sz="1000" b="0" kern="1200" baseline="0" dirty="0" smtClean="0">
                          <a:solidFill>
                            <a:schemeClr val="tx1"/>
                          </a:solidFill>
                          <a:effectLst/>
                          <a:latin typeface="+mn-lt"/>
                          <a:ea typeface="+mn-ea"/>
                          <a:cs typeface="+mn-cs"/>
                        </a:rPr>
                        <a:t>Active Listening (Australian Music), Composing &amp; Improvising &amp; Performing (with music teacher), Singing (building up to a Summer performance)</a:t>
                      </a:r>
                      <a:endParaRPr lang="en-GB" sz="1000" b="1"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mn-lt"/>
                          <a:ea typeface="+mn-ea"/>
                          <a:cs typeface="+mn-cs"/>
                        </a:rPr>
                        <a:t>French </a:t>
                      </a:r>
                      <a:r>
                        <a:rPr kumimoji="0" lang="en-GB" sz="1000" b="0" i="0" u="none" strike="noStrike" kern="1200" cap="none" spc="0" normalizeH="0" baseline="0" noProof="0" dirty="0" smtClean="0">
                          <a:ln>
                            <a:noFill/>
                          </a:ln>
                          <a:solidFill>
                            <a:prstClr val="black"/>
                          </a:solidFill>
                          <a:effectLst/>
                          <a:uLnTx/>
                          <a:uFillTx/>
                          <a:latin typeface="+mn-lt"/>
                          <a:ea typeface="+mn-ea"/>
                          <a:cs typeface="+mn-cs"/>
                        </a:rPr>
                        <a:t>– I love stories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a:p>
                  </a:txBody>
                  <a:tcPr/>
                </a:tc>
                <a:tc hMerge="1">
                  <a:txBody>
                    <a:bodyPr/>
                    <a:lstStyle/>
                    <a:p>
                      <a:endParaRPr lang="en-GB"/>
                    </a:p>
                  </a:txBody>
                  <a:tcPr/>
                </a:tc>
                <a:tc vMerge="1">
                  <a:txBody>
                    <a:bodyPr/>
                    <a:lstStyle/>
                    <a:p>
                      <a:pPr algn="ctr"/>
                      <a:endParaRPr lang="en-GB" sz="1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19245614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5900</TotalTime>
  <Words>1814</Words>
  <Application>Microsoft Office PowerPoint</Application>
  <PresentationFormat>A3 Paper (297x420 mm)</PresentationFormat>
  <Paragraphs>293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kdobson</dc:creator>
  <cp:lastModifiedBy>jhutton</cp:lastModifiedBy>
  <cp:revision>157</cp:revision>
  <cp:lastPrinted>2023-07-17T14:30:11Z</cp:lastPrinted>
  <dcterms:created xsi:type="dcterms:W3CDTF">2020-06-30T14:01:22Z</dcterms:created>
  <dcterms:modified xsi:type="dcterms:W3CDTF">2023-09-07T16:29:47Z</dcterms:modified>
</cp:coreProperties>
</file>